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Lst>
  <p:sldSz cy="5143500" cx="9144000"/>
  <p:notesSz cx="6858000" cy="9144000"/>
  <p:embeddedFontLst>
    <p:embeddedFont>
      <p:font typeface="Roboto"/>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71" roundtripDataSignature="AMtx7mjbIirROpHv42+dzOjqTAllXPDeu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customschemas.google.com/relationships/presentationmetadata" Target="metadata"/><Relationship Id="rId70" Type="http://schemas.openxmlformats.org/officeDocument/2006/relationships/font" Target="fonts/Roboto-bold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font" Target="fonts/Roboto-bold.fntdata"/><Relationship Id="rId23" Type="http://schemas.openxmlformats.org/officeDocument/2006/relationships/slide" Target="slides/slide18.xml"/><Relationship Id="rId67" Type="http://schemas.openxmlformats.org/officeDocument/2006/relationships/font" Target="fonts/Roboto-regular.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7" name="Google Shape;357;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p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 name="Google Shape;409;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p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6" name="Google Shape;416;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p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5" name="Google Shape;435;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 name="Google Shape;441;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p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9" name="Google Shape;449;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6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66"/>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7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75"/>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7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6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6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6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6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6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69"/>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69"/>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6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7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7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1"/>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1"/>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7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72"/>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7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7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7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7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73"/>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7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74"/>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6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6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1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2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2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1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27.png"/><Relationship Id="rId4" Type="http://schemas.openxmlformats.org/officeDocument/2006/relationships/image" Target="../media/image17.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311700" y="744575"/>
            <a:ext cx="8520600" cy="562800"/>
          </a:xfrm>
          <a:prstGeom prst="rect">
            <a:avLst/>
          </a:prstGeom>
          <a:noFill/>
          <a:ln>
            <a:noFill/>
          </a:ln>
        </p:spPr>
        <p:txBody>
          <a:bodyPr anchorCtr="0" anchor="b" bIns="91425" lIns="91425" spcFirstLastPara="1" rIns="91425" wrap="square" tIns="91425">
            <a:noAutofit/>
          </a:bodyPr>
          <a:lstStyle/>
          <a:p>
            <a:pPr indent="0" lvl="0" marL="75565" rtl="0" algn="l">
              <a:lnSpc>
                <a:spcPct val="114583"/>
              </a:lnSpc>
              <a:spcBef>
                <a:spcPts val="0"/>
              </a:spcBef>
              <a:spcAft>
                <a:spcPts val="0"/>
              </a:spcAft>
              <a:buClr>
                <a:schemeClr val="dk1"/>
              </a:buClr>
              <a:buSzPts val="1100"/>
              <a:buFont typeface="Arial"/>
              <a:buNone/>
            </a:pPr>
            <a:r>
              <a:rPr b="1" lang="en" sz="2500">
                <a:latin typeface="Times New Roman"/>
                <a:ea typeface="Times New Roman"/>
                <a:cs typeface="Times New Roman"/>
                <a:sym typeface="Times New Roman"/>
              </a:rPr>
              <a:t>Content-based recommendation</a:t>
            </a:r>
            <a:endParaRPr sz="6500"/>
          </a:p>
        </p:txBody>
      </p:sp>
      <p:sp>
        <p:nvSpPr>
          <p:cNvPr id="55" name="Google Shape;55;p1"/>
          <p:cNvSpPr txBox="1"/>
          <p:nvPr>
            <p:ph idx="1" type="subTitle"/>
          </p:nvPr>
        </p:nvSpPr>
        <p:spPr>
          <a:xfrm>
            <a:off x="311700" y="1399075"/>
            <a:ext cx="8520600" cy="3480000"/>
          </a:xfrm>
          <a:prstGeom prst="rect">
            <a:avLst/>
          </a:prstGeom>
          <a:noFill/>
          <a:ln>
            <a:noFill/>
          </a:ln>
        </p:spPr>
        <p:txBody>
          <a:bodyPr anchorCtr="0" anchor="t" bIns="91425" lIns="91425" spcFirstLastPara="1" rIns="91425" wrap="square" tIns="91425">
            <a:normAutofit/>
          </a:bodyPr>
          <a:lstStyle/>
          <a:p>
            <a:pPr indent="0" lvl="0" marL="0" marR="203834" rtl="0" algn="r">
              <a:lnSpc>
                <a:spcPct val="114583"/>
              </a:lnSpc>
              <a:spcBef>
                <a:spcPts val="0"/>
              </a:spcBef>
              <a:spcAft>
                <a:spcPts val="0"/>
              </a:spcAft>
              <a:buSzPts val="2800"/>
              <a:buNone/>
            </a:pPr>
            <a:r>
              <a:rPr b="1" lang="en" sz="1200">
                <a:solidFill>
                  <a:srgbClr val="000000"/>
                </a:solidFill>
                <a:latin typeface="Times New Roman"/>
                <a:ea typeface="Times New Roman"/>
                <a:cs typeface="Times New Roman"/>
                <a:sym typeface="Times New Roman"/>
              </a:rPr>
              <a:t>3.0</a:t>
            </a:r>
            <a:endParaRPr b="1" sz="1200">
              <a:solidFill>
                <a:srgbClr val="000000"/>
              </a:solidFill>
              <a:latin typeface="Times New Roman"/>
              <a:ea typeface="Times New Roman"/>
              <a:cs typeface="Times New Roman"/>
              <a:sym typeface="Times New Roman"/>
            </a:endParaRPr>
          </a:p>
          <a:p>
            <a:pPr indent="0" lvl="0" marL="75565" rtl="0" algn="l">
              <a:lnSpc>
                <a:spcPct val="114583"/>
              </a:lnSpc>
              <a:spcBef>
                <a:spcPts val="0"/>
              </a:spcBef>
              <a:spcAft>
                <a:spcPts val="0"/>
              </a:spcAft>
              <a:buSzPts val="2800"/>
              <a:buNone/>
            </a:pPr>
            <a:r>
              <a:rPr b="1" lang="en" sz="1200">
                <a:solidFill>
                  <a:srgbClr val="000000"/>
                </a:solidFill>
                <a:latin typeface="Times New Roman"/>
                <a:ea typeface="Times New Roman"/>
                <a:cs typeface="Times New Roman"/>
                <a:sym typeface="Times New Roman"/>
              </a:rPr>
              <a:t>Content-based recommendation</a:t>
            </a:r>
            <a:endParaRPr b="1" sz="1200">
              <a:solidFill>
                <a:srgbClr val="000000"/>
              </a:solidFill>
              <a:latin typeface="Times New Roman"/>
              <a:ea typeface="Times New Roman"/>
              <a:cs typeface="Times New Roman"/>
              <a:sym typeface="Times New Roman"/>
            </a:endParaRPr>
          </a:p>
          <a:p>
            <a:pPr indent="0" lvl="0" marL="0" marR="109854" rtl="0" algn="r">
              <a:lnSpc>
                <a:spcPct val="114583"/>
              </a:lnSpc>
              <a:spcBef>
                <a:spcPts val="0"/>
              </a:spcBef>
              <a:spcAft>
                <a:spcPts val="0"/>
              </a:spcAft>
              <a:buSzPts val="2800"/>
              <a:buNone/>
            </a:pPr>
            <a:r>
              <a:rPr b="1" lang="en" sz="1200">
                <a:solidFill>
                  <a:srgbClr val="000000"/>
                </a:solidFill>
                <a:latin typeface="Times New Roman"/>
                <a:ea typeface="Times New Roman"/>
                <a:cs typeface="Times New Roman"/>
                <a:sym typeface="Times New Roman"/>
              </a:rPr>
              <a:t>3.1</a:t>
            </a:r>
            <a:endParaRPr b="1" sz="1200">
              <a:solidFill>
                <a:srgbClr val="000000"/>
              </a:solidFill>
              <a:latin typeface="Times New Roman"/>
              <a:ea typeface="Times New Roman"/>
              <a:cs typeface="Times New Roman"/>
              <a:sym typeface="Times New Roman"/>
            </a:endParaRPr>
          </a:p>
          <a:p>
            <a:pPr indent="0" lvl="0" marL="144145" marR="152400" rtl="0" algn="just">
              <a:lnSpc>
                <a:spcPct val="100000"/>
              </a:lnSpc>
              <a:spcBef>
                <a:spcPts val="0"/>
              </a:spcBef>
              <a:spcAft>
                <a:spcPts val="0"/>
              </a:spcAft>
              <a:buSzPts val="2800"/>
              <a:buNone/>
            </a:pPr>
            <a:r>
              <a:rPr lang="en" sz="1200">
                <a:solidFill>
                  <a:srgbClr val="000000"/>
                </a:solidFill>
                <a:latin typeface="Times New Roman"/>
                <a:ea typeface="Times New Roman"/>
                <a:cs typeface="Times New Roman"/>
                <a:sym typeface="Times New Roman"/>
              </a:rPr>
              <a:t>Architecture of content-based systems, Content representation and content similarity, Item profiles, Discovering features of documents, Obtaining item features from tags, Representing item profiles, Methods for learning user profiles, Similarity based retrieval, The Role of User Generated Content in the Recommendation Process.</a:t>
            </a:r>
            <a:endParaRPr sz="1200">
              <a:solidFill>
                <a:srgbClr val="000000"/>
              </a:solidFill>
              <a:latin typeface="Times New Roman"/>
              <a:ea typeface="Times New Roman"/>
              <a:cs typeface="Times New Roman"/>
              <a:sym typeface="Times New Roman"/>
            </a:endParaRPr>
          </a:p>
          <a:p>
            <a:pPr indent="0" lvl="0" marL="0" marR="118745" rtl="0" algn="r">
              <a:lnSpc>
                <a:spcPct val="114583"/>
              </a:lnSpc>
              <a:spcBef>
                <a:spcPts val="0"/>
              </a:spcBef>
              <a:spcAft>
                <a:spcPts val="0"/>
              </a:spcAft>
              <a:buSzPts val="2800"/>
              <a:buNone/>
            </a:pPr>
            <a:r>
              <a:rPr b="1" lang="en" sz="1200">
                <a:solidFill>
                  <a:srgbClr val="000000"/>
                </a:solidFill>
                <a:latin typeface="Times New Roman"/>
                <a:ea typeface="Times New Roman"/>
                <a:cs typeface="Times New Roman"/>
                <a:sym typeface="Times New Roman"/>
              </a:rPr>
              <a:t>3.2</a:t>
            </a:r>
            <a:endParaRPr b="1" sz="1200">
              <a:solidFill>
                <a:srgbClr val="000000"/>
              </a:solidFill>
              <a:latin typeface="Times New Roman"/>
              <a:ea typeface="Times New Roman"/>
              <a:cs typeface="Times New Roman"/>
              <a:sym typeface="Times New Roman"/>
            </a:endParaRPr>
          </a:p>
          <a:p>
            <a:pPr indent="0" lvl="0" marL="75565" marR="59689" rtl="0" algn="l">
              <a:lnSpc>
                <a:spcPct val="100833"/>
              </a:lnSpc>
              <a:spcBef>
                <a:spcPts val="0"/>
              </a:spcBef>
              <a:spcAft>
                <a:spcPts val="0"/>
              </a:spcAft>
              <a:buSzPts val="2800"/>
              <a:buNone/>
            </a:pPr>
            <a:r>
              <a:rPr lang="en" sz="1200">
                <a:solidFill>
                  <a:srgbClr val="000000"/>
                </a:solidFill>
                <a:latin typeface="Times New Roman"/>
                <a:ea typeface="Times New Roman"/>
                <a:cs typeface="Times New Roman"/>
                <a:sym typeface="Times New Roman"/>
              </a:rPr>
              <a:t>Bayes classifier for recommendation, Regression based recommendation system. Advantages and drawbacks of content-based filtering</a:t>
            </a:r>
            <a:endParaRPr sz="1200">
              <a:solidFill>
                <a:srgbClr val="000000"/>
              </a:solidFill>
              <a:latin typeface="Times New Roman"/>
              <a:ea typeface="Times New Roman"/>
              <a:cs typeface="Times New Roman"/>
              <a:sym typeface="Times New Roman"/>
            </a:endParaRPr>
          </a:p>
          <a:p>
            <a:pPr indent="0" lvl="0" marL="0" rtl="0" algn="ctr">
              <a:lnSpc>
                <a:spcPct val="100000"/>
              </a:lnSpc>
              <a:spcBef>
                <a:spcPts val="0"/>
              </a:spcBef>
              <a:spcAft>
                <a:spcPts val="0"/>
              </a:spcAft>
              <a:buSzPts val="28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120" name="Google Shape;120;p1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pic>
        <p:nvPicPr>
          <p:cNvPr id="121" name="Google Shape;121;p10"/>
          <p:cNvPicPr preferRelativeResize="0"/>
          <p:nvPr/>
        </p:nvPicPr>
        <p:blipFill rotWithShape="1">
          <a:blip r:embed="rId3">
            <a:alphaModFix/>
          </a:blip>
          <a:srcRect b="0" l="0" r="0" t="0"/>
          <a:stretch/>
        </p:blipFill>
        <p:spPr>
          <a:xfrm>
            <a:off x="0" y="558700"/>
            <a:ext cx="8839199" cy="99752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Clr>
                <a:schemeClr val="dk1"/>
              </a:buClr>
              <a:buSzPts val="1100"/>
              <a:buFont typeface="Arial"/>
              <a:buNone/>
            </a:pPr>
            <a:r>
              <a:rPr lang="en" sz="2800">
                <a:solidFill>
                  <a:schemeClr val="dk2"/>
                </a:solidFill>
              </a:rPr>
              <a:t>Applications of Recommendation Systems</a:t>
            </a:r>
            <a:endParaRPr sz="2800">
              <a:solidFill>
                <a:schemeClr val="dk2"/>
              </a:solidFill>
            </a:endParaRPr>
          </a:p>
          <a:p>
            <a:pPr indent="0" lvl="0" marL="0" rtl="0" algn="ctr">
              <a:lnSpc>
                <a:spcPct val="100000"/>
              </a:lnSpc>
              <a:spcBef>
                <a:spcPts val="0"/>
              </a:spcBef>
              <a:spcAft>
                <a:spcPts val="0"/>
              </a:spcAft>
              <a:buSzPts val="5200"/>
              <a:buNone/>
            </a:pPr>
            <a:r>
              <a:t/>
            </a:r>
            <a:endParaRPr sz="2800">
              <a:solidFill>
                <a:schemeClr val="dk2"/>
              </a:solidFill>
            </a:endParaRPr>
          </a:p>
        </p:txBody>
      </p:sp>
      <p:sp>
        <p:nvSpPr>
          <p:cNvPr id="127" name="Google Shape;127;p11"/>
          <p:cNvSpPr txBox="1"/>
          <p:nvPr>
            <p:ph idx="1" type="subTitle"/>
          </p:nvPr>
        </p:nvSpPr>
        <p:spPr>
          <a:xfrm>
            <a:off x="311700" y="2834125"/>
            <a:ext cx="8520600" cy="1647900"/>
          </a:xfrm>
          <a:prstGeom prst="rect">
            <a:avLst/>
          </a:prstGeom>
          <a:noFill/>
          <a:ln>
            <a:noFill/>
          </a:ln>
        </p:spPr>
        <p:txBody>
          <a:bodyPr anchorCtr="0" anchor="t" bIns="91425" lIns="91425" spcFirstLastPara="1" rIns="91425" wrap="square" tIns="91425">
            <a:normAutofit/>
          </a:bodyPr>
          <a:lstStyle/>
          <a:p>
            <a:pPr indent="-406400" lvl="0" marL="457200" rtl="0" algn="l">
              <a:lnSpc>
                <a:spcPct val="100000"/>
              </a:lnSpc>
              <a:spcBef>
                <a:spcPts val="0"/>
              </a:spcBef>
              <a:spcAft>
                <a:spcPts val="0"/>
              </a:spcAft>
              <a:buSzPts val="2800"/>
              <a:buChar char="●"/>
            </a:pPr>
            <a:r>
              <a:rPr lang="en"/>
              <a:t>Product Recommendations</a:t>
            </a:r>
            <a:endParaRPr/>
          </a:p>
          <a:p>
            <a:pPr indent="-406400" lvl="0" marL="457200" rtl="0" algn="l">
              <a:lnSpc>
                <a:spcPct val="100000"/>
              </a:lnSpc>
              <a:spcBef>
                <a:spcPts val="0"/>
              </a:spcBef>
              <a:spcAft>
                <a:spcPts val="0"/>
              </a:spcAft>
              <a:buSzPts val="2800"/>
              <a:buChar char="●"/>
            </a:pPr>
            <a:r>
              <a:rPr lang="en"/>
              <a:t>Movie Recommendations</a:t>
            </a:r>
            <a:endParaRPr/>
          </a:p>
          <a:p>
            <a:pPr indent="-406400" lvl="0" marL="457200" rtl="0" algn="l">
              <a:lnSpc>
                <a:spcPct val="100000"/>
              </a:lnSpc>
              <a:spcBef>
                <a:spcPts val="0"/>
              </a:spcBef>
              <a:spcAft>
                <a:spcPts val="0"/>
              </a:spcAft>
              <a:buSzPts val="2800"/>
              <a:buChar char="●"/>
            </a:pPr>
            <a:r>
              <a:rPr lang="en"/>
              <a:t>News Articles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
              <a:t>Models for recommendation systems </a:t>
            </a:r>
            <a:endParaRPr/>
          </a:p>
        </p:txBody>
      </p:sp>
      <p:sp>
        <p:nvSpPr>
          <p:cNvPr id="133" name="Google Shape;133;p1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The Utility Matrix</a:t>
            </a:r>
            <a:endParaRPr/>
          </a:p>
        </p:txBody>
      </p:sp>
      <p:sp>
        <p:nvSpPr>
          <p:cNvPr id="139" name="Google Shape;139;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The data itself is represented as a utility matrix, giving for each user-item pair,a value that represents what is known about the degree of preference of that user for that item.Values come from an ordered set, e.g., integers 1–5 representing the number of stars that the user gave as a rating for that item. We assume that the matrix is sparse,meaning that most entries are“unknown.”An unknown rating implies that we have no explicit information about the user's preference for the item.</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145" name="Google Shape;145;p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pic>
        <p:nvPicPr>
          <p:cNvPr id="146" name="Google Shape;146;p14"/>
          <p:cNvPicPr preferRelativeResize="0"/>
          <p:nvPr/>
        </p:nvPicPr>
        <p:blipFill rotWithShape="1">
          <a:blip r:embed="rId3">
            <a:alphaModFix/>
          </a:blip>
          <a:srcRect b="0" l="0" r="0" t="0"/>
          <a:stretch/>
        </p:blipFill>
        <p:spPr>
          <a:xfrm>
            <a:off x="0" y="1236009"/>
            <a:ext cx="9143999" cy="267148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5"/>
          <p:cNvSpPr txBox="1"/>
          <p:nvPr>
            <p:ph type="title"/>
          </p:nvPr>
        </p:nvSpPr>
        <p:spPr>
          <a:xfrm>
            <a:off x="311700" y="21610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Long Tail</a:t>
            </a:r>
            <a:endParaRPr/>
          </a:p>
        </p:txBody>
      </p:sp>
      <p:sp>
        <p:nvSpPr>
          <p:cNvPr id="152" name="Google Shape;152;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153" name="Google Shape;153;p15"/>
          <p:cNvPicPr preferRelativeResize="0"/>
          <p:nvPr/>
        </p:nvPicPr>
        <p:blipFill rotWithShape="1">
          <a:blip r:embed="rId3">
            <a:alphaModFix/>
          </a:blip>
          <a:srcRect b="0" l="0" r="0" t="0"/>
          <a:stretch/>
        </p:blipFill>
        <p:spPr>
          <a:xfrm>
            <a:off x="719500" y="895400"/>
            <a:ext cx="6916900" cy="4248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Populating the Utility Matrix</a:t>
            </a:r>
            <a:endParaRPr/>
          </a:p>
        </p:txBody>
      </p:sp>
      <p:sp>
        <p:nvSpPr>
          <p:cNvPr id="159" name="Google Shape;159;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AutoNum type="arabicPeriod"/>
            </a:pPr>
            <a:r>
              <a:rPr lang="en"/>
              <a:t>Ask users to submit online rating</a:t>
            </a:r>
            <a:endParaRPr/>
          </a:p>
          <a:p>
            <a:pPr indent="-342900" lvl="0" marL="457200" rtl="0" algn="l">
              <a:lnSpc>
                <a:spcPct val="115000"/>
              </a:lnSpc>
              <a:spcBef>
                <a:spcPts val="0"/>
              </a:spcBef>
              <a:spcAft>
                <a:spcPts val="0"/>
              </a:spcAft>
              <a:buSzPts val="1800"/>
              <a:buAutoNum type="arabicPeriod"/>
            </a:pPr>
            <a:r>
              <a:rPr lang="en"/>
              <a:t>We can make inferences from users behavior. Most Obviously, if a user buys a product at Amazon,watches a movie on YouTube,or reads a news article, then the user can be said to “like” this item.Note that this sort of rating system really has only one value: 1 means that the user likes the item.</a:t>
            </a:r>
            <a:endParaRPr/>
          </a:p>
          <a:p>
            <a:pPr indent="0" lvl="0" marL="457200" rtl="0" algn="l">
              <a:lnSpc>
                <a:spcPct val="115000"/>
              </a:lnSpc>
              <a:spcBef>
                <a:spcPts val="1200"/>
              </a:spcBef>
              <a:spcAft>
                <a:spcPts val="1200"/>
              </a:spcAft>
              <a:buSzPts val="180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Item profile</a:t>
            </a:r>
            <a:endParaRPr/>
          </a:p>
        </p:txBody>
      </p:sp>
      <p:sp>
        <p:nvSpPr>
          <p:cNvPr id="165" name="Google Shape;165;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In a content-based system,we must construct for each item profile, which is a record or collection of records representing important characteristics of that item.</a:t>
            </a:r>
            <a:endParaRPr/>
          </a:p>
          <a:p>
            <a:pPr indent="0" lvl="0" marL="0" rtl="0" algn="l">
              <a:lnSpc>
                <a:spcPct val="115000"/>
              </a:lnSpc>
              <a:spcBef>
                <a:spcPts val="1200"/>
              </a:spcBef>
              <a:spcAft>
                <a:spcPts val="0"/>
              </a:spcAft>
              <a:buSzPts val="1800"/>
              <a:buNone/>
            </a:pPr>
            <a:r>
              <a:rPr lang="en"/>
              <a:t>Eg the features of a movie</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t/>
            </a:r>
            <a:endParaRPr/>
          </a:p>
        </p:txBody>
      </p:sp>
      <p:pic>
        <p:nvPicPr>
          <p:cNvPr id="166" name="Google Shape;166;p17"/>
          <p:cNvPicPr preferRelativeResize="0"/>
          <p:nvPr/>
        </p:nvPicPr>
        <p:blipFill rotWithShape="1">
          <a:blip r:embed="rId3">
            <a:alphaModFix/>
          </a:blip>
          <a:srcRect b="0" l="0" r="0" t="0"/>
          <a:stretch/>
        </p:blipFill>
        <p:spPr>
          <a:xfrm>
            <a:off x="76200" y="2571750"/>
            <a:ext cx="8369100" cy="24598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Discovering Features of Documents</a:t>
            </a:r>
            <a:endParaRPr/>
          </a:p>
        </p:txBody>
      </p:sp>
      <p:sp>
        <p:nvSpPr>
          <p:cNvPr id="172" name="Google Shape;172;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There are many kinds of documents for which a recommendation system can be useful.</a:t>
            </a:r>
            <a:endParaRPr/>
          </a:p>
          <a:p>
            <a:pPr indent="0" lvl="0" marL="0" rtl="0" algn="l">
              <a:lnSpc>
                <a:spcPct val="115000"/>
              </a:lnSpc>
              <a:spcBef>
                <a:spcPts val="1200"/>
              </a:spcBef>
              <a:spcAft>
                <a:spcPts val="0"/>
              </a:spcAft>
              <a:buSzPts val="1800"/>
              <a:buNone/>
            </a:pPr>
            <a:r>
              <a:rPr lang="en"/>
              <a:t>For example, </a:t>
            </a:r>
            <a:endParaRPr/>
          </a:p>
          <a:p>
            <a:pPr indent="-342900" lvl="0" marL="457200" rtl="0" algn="l">
              <a:lnSpc>
                <a:spcPct val="115000"/>
              </a:lnSpc>
              <a:spcBef>
                <a:spcPts val="1200"/>
              </a:spcBef>
              <a:spcAft>
                <a:spcPts val="0"/>
              </a:spcAft>
              <a:buSzPts val="1800"/>
              <a:buChar char="●"/>
            </a:pPr>
            <a:r>
              <a:rPr lang="en"/>
              <a:t>there are many news articles published each day,and we can not read all of them.A recommendation system can suggest articles on topics a user is interested in</a:t>
            </a:r>
            <a:endParaRPr/>
          </a:p>
          <a:p>
            <a:pPr indent="-342900" lvl="0" marL="457200" rtl="0" algn="l">
              <a:lnSpc>
                <a:spcPct val="115000"/>
              </a:lnSpc>
              <a:spcBef>
                <a:spcPts val="0"/>
              </a:spcBef>
              <a:spcAft>
                <a:spcPts val="0"/>
              </a:spcAft>
              <a:buSzPts val="1800"/>
              <a:buChar char="●"/>
            </a:pPr>
            <a:r>
              <a:rPr lang="en"/>
              <a:t>Web pages are also a collection of documents</a:t>
            </a:r>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Steps</a:t>
            </a:r>
            <a:endParaRPr/>
          </a:p>
          <a:p>
            <a:pPr indent="0" lvl="0" marL="0" rtl="0" algn="l">
              <a:lnSpc>
                <a:spcPct val="100000"/>
              </a:lnSpc>
              <a:spcBef>
                <a:spcPts val="0"/>
              </a:spcBef>
              <a:spcAft>
                <a:spcPts val="0"/>
              </a:spcAft>
              <a:buSzPct val="111111"/>
              <a:buNone/>
            </a:pPr>
            <a:r>
              <a:t/>
            </a:r>
            <a:endParaRPr/>
          </a:p>
        </p:txBody>
      </p:sp>
      <p:sp>
        <p:nvSpPr>
          <p:cNvPr id="178" name="Google Shape;178;p1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10000"/>
          </a:bodyPr>
          <a:lstStyle/>
          <a:p>
            <a:pPr indent="-342900" lvl="0" marL="457200" rtl="0" algn="l">
              <a:lnSpc>
                <a:spcPct val="115000"/>
              </a:lnSpc>
              <a:spcBef>
                <a:spcPts val="0"/>
              </a:spcBef>
              <a:spcAft>
                <a:spcPts val="0"/>
              </a:spcAft>
              <a:buSzPts val="1800"/>
              <a:buAutoNum type="arabicPeriod"/>
            </a:pPr>
            <a:r>
              <a:rPr lang="en"/>
              <a:t>Remove stop words</a:t>
            </a:r>
            <a:endParaRPr/>
          </a:p>
          <a:p>
            <a:pPr indent="-342900" lvl="0" marL="457200" rtl="0" algn="l">
              <a:lnSpc>
                <a:spcPct val="115000"/>
              </a:lnSpc>
              <a:spcBef>
                <a:spcPts val="0"/>
              </a:spcBef>
              <a:spcAft>
                <a:spcPts val="0"/>
              </a:spcAft>
              <a:buSzPts val="1800"/>
              <a:buAutoNum type="arabicPeriod"/>
            </a:pPr>
            <a:r>
              <a:rPr lang="en"/>
              <a:t>For the remaining words,compute the TF.IDF score for each word in the document. Theoneswiththehighest scoresarethewords that characterize the document.</a:t>
            </a:r>
            <a:endParaRPr/>
          </a:p>
          <a:p>
            <a:pPr indent="-342900" lvl="0" marL="457200" rtl="0" algn="l">
              <a:lnSpc>
                <a:spcPct val="115000"/>
              </a:lnSpc>
              <a:spcBef>
                <a:spcPts val="0"/>
              </a:spcBef>
              <a:spcAft>
                <a:spcPts val="0"/>
              </a:spcAft>
              <a:buSzPts val="1800"/>
              <a:buAutoNum type="arabicPeriod"/>
            </a:pPr>
            <a:r>
              <a:rPr lang="en"/>
              <a:t>We may then take as the features of document then words with the highest TF.IDF scores. It is possible to pick “</a:t>
            </a:r>
            <a:r>
              <a:rPr b="1" lang="en"/>
              <a:t>n”</a:t>
            </a:r>
            <a:r>
              <a:rPr lang="en"/>
              <a:t> to be the same for all documents,or to let n be a fixed percentage of the words in the document.We could so choose to make all words whose TF.IDF scores are above given threshold to be a part of the featureset</a:t>
            </a:r>
            <a:endParaRPr/>
          </a:p>
          <a:p>
            <a:pPr indent="-342900" lvl="0" marL="457200" rtl="0" algn="l">
              <a:lnSpc>
                <a:spcPct val="115000"/>
              </a:lnSpc>
              <a:spcBef>
                <a:spcPts val="0"/>
              </a:spcBef>
              <a:spcAft>
                <a:spcPts val="0"/>
              </a:spcAft>
              <a:buSzPts val="1800"/>
              <a:buAutoNum type="arabicPeriod"/>
            </a:pPr>
            <a:r>
              <a:rPr lang="en"/>
              <a:t>To Measure The Similarity Of Two documents, there are several natural distance measures we can use : Jaccard distance or cosine distance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2"/>
          <p:cNvPicPr preferRelativeResize="0"/>
          <p:nvPr/>
        </p:nvPicPr>
        <p:blipFill rotWithShape="1">
          <a:blip r:embed="rId3">
            <a:alphaModFix/>
          </a:blip>
          <a:srcRect b="0" l="0" r="0" t="0"/>
          <a:stretch/>
        </p:blipFill>
        <p:spPr>
          <a:xfrm>
            <a:off x="2406790" y="0"/>
            <a:ext cx="4330422" cy="514350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184" name="Google Shape;184;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185" name="Google Shape;185;p20"/>
          <p:cNvPicPr preferRelativeResize="0"/>
          <p:nvPr/>
        </p:nvPicPr>
        <p:blipFill rotWithShape="1">
          <a:blip r:embed="rId3">
            <a:alphaModFix/>
          </a:blip>
          <a:srcRect b="0" l="0" r="0" t="0"/>
          <a:stretch/>
        </p:blipFill>
        <p:spPr>
          <a:xfrm>
            <a:off x="808864" y="76200"/>
            <a:ext cx="7526270" cy="51434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Obtaining Item Features From Tags</a:t>
            </a:r>
            <a:endParaRPr/>
          </a:p>
        </p:txBody>
      </p:sp>
      <p:pic>
        <p:nvPicPr>
          <p:cNvPr id="191" name="Google Shape;191;p21"/>
          <p:cNvPicPr preferRelativeResize="0"/>
          <p:nvPr/>
        </p:nvPicPr>
        <p:blipFill rotWithShape="1">
          <a:blip r:embed="rId3">
            <a:alphaModFix/>
          </a:blip>
          <a:srcRect b="0" l="0" r="0" t="0"/>
          <a:stretch/>
        </p:blipFill>
        <p:spPr>
          <a:xfrm>
            <a:off x="137375" y="1246316"/>
            <a:ext cx="9144000" cy="3553368"/>
          </a:xfrm>
          <a:prstGeom prst="rect">
            <a:avLst/>
          </a:prstGeom>
          <a:noFill/>
          <a:ln>
            <a:noFill/>
          </a:ln>
        </p:spPr>
      </p:pic>
      <p:sp>
        <p:nvSpPr>
          <p:cNvPr id="192" name="Google Shape;192;p21"/>
          <p:cNvSpPr txBox="1"/>
          <p:nvPr/>
        </p:nvSpPr>
        <p:spPr>
          <a:xfrm>
            <a:off x="7071650" y="75125"/>
            <a:ext cx="2136900" cy="131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FF0000"/>
                </a:solidFill>
                <a:latin typeface="Arial"/>
                <a:ea typeface="Arial"/>
                <a:cs typeface="Arial"/>
                <a:sym typeface="Arial"/>
              </a:rPr>
              <a:t>Problem is user should be able willing to tag </a:t>
            </a:r>
            <a:endParaRPr b="1" i="0" sz="1800" u="none" cap="none" strike="noStrike">
              <a:solidFill>
                <a:srgbClr val="FF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Representing Item Profiles</a:t>
            </a:r>
            <a:endParaRPr/>
          </a:p>
        </p:txBody>
      </p:sp>
      <p:sp>
        <p:nvSpPr>
          <p:cNvPr id="198" name="Google Shape;198;p2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just">
              <a:lnSpc>
                <a:spcPct val="115000"/>
              </a:lnSpc>
              <a:spcBef>
                <a:spcPts val="0"/>
              </a:spcBef>
              <a:spcAft>
                <a:spcPts val="0"/>
              </a:spcAft>
              <a:buSzPts val="1800"/>
              <a:buChar char="●"/>
            </a:pPr>
            <a:r>
              <a:rPr lang="en"/>
              <a:t>Sometime features are added as 1 or 0 (like or dislike ) sometime numerical values are used (ratings)  </a:t>
            </a:r>
            <a:endParaRPr/>
          </a:p>
          <a:p>
            <a:pPr indent="-342900" lvl="0" marL="457200" rtl="0" algn="just">
              <a:lnSpc>
                <a:spcPct val="115000"/>
              </a:lnSpc>
              <a:spcBef>
                <a:spcPts val="0"/>
              </a:spcBef>
              <a:spcAft>
                <a:spcPts val="0"/>
              </a:spcAft>
              <a:buSzPts val="1800"/>
              <a:buChar char="●"/>
            </a:pPr>
            <a:r>
              <a:rPr lang="en"/>
              <a:t>There is no harm if some components of the vectors are Boolean and others are real-valued or integer-valued. </a:t>
            </a:r>
            <a:endParaRPr/>
          </a:p>
          <a:p>
            <a:pPr indent="-342900" lvl="0" marL="457200" rtl="0" algn="just">
              <a:lnSpc>
                <a:spcPct val="115000"/>
              </a:lnSpc>
              <a:spcBef>
                <a:spcPts val="0"/>
              </a:spcBef>
              <a:spcAft>
                <a:spcPts val="0"/>
              </a:spcAft>
              <a:buSzPts val="1800"/>
              <a:buChar char="●"/>
            </a:pPr>
            <a:r>
              <a:rPr lang="en"/>
              <a:t>We can still compute the cosine distance between vectors, although if we do so, we should give some thought to the appropriate scaling of the non Boolean components, so that they neither dominate the calculation nor are they irrelevant.</a:t>
            </a:r>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04" name="Google Shape;204;p2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205" name="Google Shape;205;p23"/>
          <p:cNvPicPr preferRelativeResize="0"/>
          <p:nvPr/>
        </p:nvPicPr>
        <p:blipFill rotWithShape="1">
          <a:blip r:embed="rId3">
            <a:alphaModFix/>
          </a:blip>
          <a:srcRect b="0" l="0" r="0" t="0"/>
          <a:stretch/>
        </p:blipFill>
        <p:spPr>
          <a:xfrm>
            <a:off x="0" y="1522725"/>
            <a:ext cx="9144001" cy="20980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11" name="Google Shape;211;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212" name="Google Shape;212;p24"/>
          <p:cNvPicPr preferRelativeResize="0"/>
          <p:nvPr/>
        </p:nvPicPr>
        <p:blipFill rotWithShape="1">
          <a:blip r:embed="rId3">
            <a:alphaModFix/>
          </a:blip>
          <a:srcRect b="0" l="0" r="0" t="0"/>
          <a:stretch/>
        </p:blipFill>
        <p:spPr>
          <a:xfrm>
            <a:off x="0" y="504215"/>
            <a:ext cx="9144001" cy="4135070"/>
          </a:xfrm>
          <a:prstGeom prst="rect">
            <a:avLst/>
          </a:prstGeom>
          <a:noFill/>
          <a:ln>
            <a:noFill/>
          </a:ln>
        </p:spPr>
      </p:pic>
      <p:sp>
        <p:nvSpPr>
          <p:cNvPr id="213" name="Google Shape;213;p24"/>
          <p:cNvSpPr txBox="1"/>
          <p:nvPr/>
        </p:nvSpPr>
        <p:spPr>
          <a:xfrm>
            <a:off x="7300625" y="4237925"/>
            <a:ext cx="1221000" cy="732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Arial"/>
                <a:ea typeface="Arial"/>
                <a:cs typeface="Arial"/>
                <a:sym typeface="Arial"/>
              </a:rPr>
              <a:t>α = 1,</a:t>
            </a:r>
            <a:endParaRPr b="0" i="0" sz="1800" u="none" cap="none" strike="noStrike">
              <a:solidFill>
                <a:schemeClr val="dk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dk2"/>
                </a:solidFill>
                <a:latin typeface="Arial"/>
                <a:ea typeface="Arial"/>
                <a:cs typeface="Arial"/>
                <a:sym typeface="Arial"/>
              </a:rPr>
              <a:t>0.816.</a:t>
            </a:r>
            <a:endParaRPr b="1" i="0" sz="1800" u="none" cap="none" strike="noStrike">
              <a:solidFill>
                <a:schemeClr val="dk2"/>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Learning User Profiles and Filtering</a:t>
            </a:r>
            <a:endParaRPr/>
          </a:p>
        </p:txBody>
      </p:sp>
      <p:sp>
        <p:nvSpPr>
          <p:cNvPr id="219" name="Google Shape;219;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0"/>
              </a:spcAft>
              <a:buSzPts val="1800"/>
              <a:buNone/>
            </a:pPr>
            <a:r>
              <a:rPr lang="en"/>
              <a:t>We assume that we have a set </a:t>
            </a:r>
            <a:r>
              <a:rPr b="1" lang="en"/>
              <a:t>D</a:t>
            </a:r>
            <a:r>
              <a:rPr b="1" baseline="-25000" lang="en"/>
              <a:t>L</a:t>
            </a:r>
            <a:r>
              <a:rPr lang="en"/>
              <a:t> of training documents, which are labeled by a specific user. Furthermore, the training data contain the ratings assigned by the active user to these documents. These documents are used to construct a training model.</a:t>
            </a:r>
            <a:endParaRPr/>
          </a:p>
          <a:p>
            <a:pPr indent="0" lvl="0" marL="0" rtl="0" algn="just">
              <a:lnSpc>
                <a:spcPct val="115000"/>
              </a:lnSpc>
              <a:spcBef>
                <a:spcPts val="1200"/>
              </a:spcBef>
              <a:spcAft>
                <a:spcPts val="0"/>
              </a:spcAft>
              <a:buSzPts val="1800"/>
              <a:buNone/>
            </a:pPr>
            <a:r>
              <a:rPr lang="en"/>
              <a:t>The labels on the documents correspond to the numeric, binary, or unary ratings. </a:t>
            </a:r>
            <a:endParaRPr/>
          </a:p>
          <a:p>
            <a:pPr indent="0" lvl="0" marL="0" rtl="0" algn="just">
              <a:lnSpc>
                <a:spcPct val="115000"/>
              </a:lnSpc>
              <a:spcBef>
                <a:spcPts val="1200"/>
              </a:spcBef>
              <a:spcAft>
                <a:spcPts val="1200"/>
              </a:spcAft>
              <a:buSzPts val="1800"/>
              <a:buNone/>
            </a:pPr>
            <a:r>
              <a:rPr lang="en"/>
              <a:t>Assume that the i</a:t>
            </a:r>
            <a:r>
              <a:rPr baseline="30000" lang="en"/>
              <a:t>th</a:t>
            </a:r>
            <a:r>
              <a:rPr lang="en"/>
              <a:t> document in D</a:t>
            </a:r>
            <a:r>
              <a:rPr baseline="-25000" lang="en"/>
              <a:t>L</a:t>
            </a:r>
            <a:r>
              <a:rPr lang="en"/>
              <a:t> has a rating denoted by c</a:t>
            </a:r>
            <a:r>
              <a:rPr baseline="-25000" lang="en"/>
              <a:t>i</a:t>
            </a:r>
            <a:r>
              <a:rPr lang="en"/>
              <a:t>. We also have a set D</a:t>
            </a:r>
            <a:r>
              <a:rPr baseline="-25000" lang="en"/>
              <a:t>U</a:t>
            </a:r>
            <a:r>
              <a:rPr lang="en"/>
              <a:t> of testing documents, which are unlabeled. Note that both D</a:t>
            </a:r>
            <a:r>
              <a:rPr baseline="-25000" lang="en"/>
              <a:t>L </a:t>
            </a:r>
            <a:r>
              <a:rPr lang="en"/>
              <a:t>and D</a:t>
            </a:r>
            <a:r>
              <a:rPr baseline="-25000" lang="en"/>
              <a:t>U</a:t>
            </a:r>
            <a:r>
              <a:rPr lang="en"/>
              <a:t> are specific to a particular (active) user</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25" name="Google Shape;225;p2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D</a:t>
            </a:r>
            <a:r>
              <a:rPr baseline="-25000" lang="en"/>
              <a:t>U </a:t>
            </a:r>
            <a:r>
              <a:rPr lang="en"/>
              <a:t>might correspond to candidate Web documents for recommendation to the active user. The precise definition of D</a:t>
            </a:r>
            <a:r>
              <a:rPr baseline="-25000" lang="en"/>
              <a:t>U </a:t>
            </a:r>
            <a:r>
              <a:rPr lang="en"/>
              <a:t>depends on the domain at hand, but the individual documents in D</a:t>
            </a:r>
            <a:r>
              <a:rPr baseline="-25000" lang="en"/>
              <a:t>U</a:t>
            </a:r>
            <a:r>
              <a:rPr lang="en"/>
              <a:t> are extracted in a similar way to those in D</a:t>
            </a:r>
            <a:r>
              <a:rPr baseline="-25000" lang="en"/>
              <a:t>L</a:t>
            </a:r>
            <a:r>
              <a:rPr lang="en"/>
              <a:t>. The training model on D</a:t>
            </a:r>
            <a:r>
              <a:rPr baseline="-25000" lang="en"/>
              <a:t>L</a:t>
            </a:r>
            <a:r>
              <a:rPr lang="en"/>
              <a:t> is used to make recommendations from D</a:t>
            </a:r>
            <a:r>
              <a:rPr baseline="-25000" lang="en"/>
              <a:t>U</a:t>
            </a:r>
            <a:r>
              <a:rPr lang="en"/>
              <a:t> to the active user.</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rPr lang="en"/>
              <a:t>Problem is of classification or regression.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 Nearest Neighbor Classification</a:t>
            </a:r>
            <a:endParaRPr/>
          </a:p>
        </p:txBody>
      </p:sp>
      <p:sp>
        <p:nvSpPr>
          <p:cNvPr id="231" name="Google Shape;231;p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232" name="Google Shape;232;p27"/>
          <p:cNvPicPr preferRelativeResize="0"/>
          <p:nvPr/>
        </p:nvPicPr>
        <p:blipFill rotWithShape="1">
          <a:blip r:embed="rId3">
            <a:alphaModFix/>
          </a:blip>
          <a:srcRect b="0" l="0" r="0" t="0"/>
          <a:stretch/>
        </p:blipFill>
        <p:spPr>
          <a:xfrm>
            <a:off x="0" y="1168353"/>
            <a:ext cx="9144000" cy="338464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ph idx="1" type="body"/>
          </p:nvPr>
        </p:nvSpPr>
        <p:spPr>
          <a:xfrm>
            <a:off x="159075" y="190950"/>
            <a:ext cx="8520600" cy="3416400"/>
          </a:xfrm>
          <a:prstGeom prst="rect">
            <a:avLst/>
          </a:prstGeom>
          <a:noFill/>
          <a:ln>
            <a:noFill/>
          </a:ln>
        </p:spPr>
        <p:txBody>
          <a:bodyPr anchorCtr="0" anchor="t" bIns="91425" lIns="91425" spcFirstLastPara="1" rIns="91425" wrap="square" tIns="91425">
            <a:normAutofit/>
          </a:bodyPr>
          <a:lstStyle/>
          <a:p>
            <a:pPr indent="0" lvl="0" marL="0" rtl="0" algn="just">
              <a:lnSpc>
                <a:spcPct val="100000"/>
              </a:lnSpc>
              <a:spcBef>
                <a:spcPts val="0"/>
              </a:spcBef>
              <a:spcAft>
                <a:spcPts val="1200"/>
              </a:spcAft>
              <a:buSzPts val="1800"/>
              <a:buNone/>
            </a:pPr>
            <a:r>
              <a:rPr lang="en"/>
              <a:t> For each document in D</a:t>
            </a:r>
            <a:r>
              <a:rPr baseline="-25000" lang="en"/>
              <a:t>U </a:t>
            </a:r>
            <a:r>
              <a:rPr lang="en"/>
              <a:t>, its k-nearest neighbors in D</a:t>
            </a:r>
            <a:r>
              <a:rPr baseline="-25000" lang="en"/>
              <a:t>L</a:t>
            </a:r>
            <a:r>
              <a:rPr lang="en"/>
              <a:t> are determined using the cosine similarity function. The average value of the rating for the k neighbors of each item in D</a:t>
            </a:r>
            <a:r>
              <a:rPr baseline="-25000" lang="en"/>
              <a:t>U</a:t>
            </a:r>
            <a:r>
              <a:rPr lang="en"/>
              <a:t> is determined. This average value is the predicted rating for the corresponding item in D</a:t>
            </a:r>
            <a:r>
              <a:rPr baseline="-25000" lang="en"/>
              <a:t>U</a:t>
            </a:r>
            <a:r>
              <a:rPr lang="en"/>
              <a:t> . An additional heuristic enhancement is that one can weight each rating with the similarity value. </a:t>
            </a:r>
            <a:endParaRPr/>
          </a:p>
        </p:txBody>
      </p:sp>
      <p:pic>
        <p:nvPicPr>
          <p:cNvPr id="238" name="Google Shape;238;p28"/>
          <p:cNvPicPr preferRelativeResize="0"/>
          <p:nvPr/>
        </p:nvPicPr>
        <p:blipFill rotWithShape="1">
          <a:blip r:embed="rId3">
            <a:alphaModFix/>
          </a:blip>
          <a:srcRect b="0" l="0" r="0" t="0"/>
          <a:stretch/>
        </p:blipFill>
        <p:spPr>
          <a:xfrm>
            <a:off x="0" y="2021097"/>
            <a:ext cx="9144000" cy="2505456"/>
          </a:xfrm>
          <a:prstGeom prst="rect">
            <a:avLst/>
          </a:prstGeom>
          <a:noFill/>
          <a:ln>
            <a:noFill/>
          </a:ln>
        </p:spPr>
      </p:pic>
      <p:sp>
        <p:nvSpPr>
          <p:cNvPr id="239" name="Google Shape;239;p28"/>
          <p:cNvSpPr txBox="1"/>
          <p:nvPr/>
        </p:nvSpPr>
        <p:spPr>
          <a:xfrm>
            <a:off x="7712700" y="4482125"/>
            <a:ext cx="966900" cy="33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Arial"/>
                <a:ea typeface="Arial"/>
                <a:cs typeface="Arial"/>
                <a:sym typeface="Arial"/>
              </a:rPr>
              <a:t>small</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Bayes Classifier</a:t>
            </a:r>
            <a:endParaRPr/>
          </a:p>
        </p:txBody>
      </p:sp>
      <p:sp>
        <p:nvSpPr>
          <p:cNvPr id="245" name="Google Shape;245;p2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246" name="Google Shape;246;p29"/>
          <p:cNvPicPr preferRelativeResize="0"/>
          <p:nvPr/>
        </p:nvPicPr>
        <p:blipFill rotWithShape="1">
          <a:blip r:embed="rId3">
            <a:alphaModFix/>
          </a:blip>
          <a:srcRect b="0" l="0" r="0" t="0"/>
          <a:stretch/>
        </p:blipFill>
        <p:spPr>
          <a:xfrm>
            <a:off x="0" y="1894867"/>
            <a:ext cx="9143999" cy="135376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3"/>
          <p:cNvSpPr txBox="1"/>
          <p:nvPr>
            <p:ph idx="1" type="subTitle"/>
          </p:nvPr>
        </p:nvSpPr>
        <p:spPr>
          <a:xfrm>
            <a:off x="311700" y="1353275"/>
            <a:ext cx="8520600" cy="2273400"/>
          </a:xfrm>
          <a:prstGeom prst="rect">
            <a:avLst/>
          </a:prstGeom>
          <a:noFill/>
          <a:ln>
            <a:noFill/>
          </a:ln>
        </p:spPr>
        <p:txBody>
          <a:bodyPr anchorCtr="0" anchor="t" bIns="91425" lIns="91425" spcFirstLastPara="1" rIns="91425" wrap="square" tIns="91425">
            <a:normAutofit fontScale="25000"/>
          </a:bodyPr>
          <a:lstStyle/>
          <a:p>
            <a:pPr indent="0" lvl="0" marL="0" rtl="0" algn="just">
              <a:lnSpc>
                <a:spcPct val="115000"/>
              </a:lnSpc>
              <a:spcBef>
                <a:spcPts val="1200"/>
              </a:spcBef>
              <a:spcAft>
                <a:spcPts val="0"/>
              </a:spcAft>
              <a:buClr>
                <a:schemeClr val="dk1"/>
              </a:buClr>
              <a:buSzPts val="275"/>
              <a:buFont typeface="Arial"/>
              <a:buNone/>
            </a:pPr>
            <a:r>
              <a:rPr b="1" lang="en" sz="8180">
                <a:solidFill>
                  <a:srgbClr val="FF0000"/>
                </a:solidFill>
              </a:rPr>
              <a:t>The basic process performed by a content-based recommender consists in matching up the attributes of a user profile in which preferences and interests are stored, with the attributes of a content object (item), in order to recommend to the user new interesting items.</a:t>
            </a:r>
            <a:endParaRPr b="1" sz="8180">
              <a:solidFill>
                <a:srgbClr val="FF0000"/>
              </a:solidFill>
            </a:endParaRPr>
          </a:p>
          <a:p>
            <a:pPr indent="0" lvl="0" marL="0" rtl="0" algn="ctr">
              <a:lnSpc>
                <a:spcPct val="100000"/>
              </a:lnSpc>
              <a:spcBef>
                <a:spcPts val="1200"/>
              </a:spcBef>
              <a:spcAft>
                <a:spcPts val="0"/>
              </a:spcAft>
              <a:buSzPct val="296296"/>
              <a:buNone/>
            </a:pPr>
            <a:r>
              <a:t/>
            </a:r>
            <a:endParaRPr sz="378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52" name="Google Shape;252;p3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253" name="Google Shape;253;p30"/>
          <p:cNvPicPr preferRelativeResize="0"/>
          <p:nvPr/>
        </p:nvPicPr>
        <p:blipFill rotWithShape="1">
          <a:blip r:embed="rId3">
            <a:alphaModFix/>
          </a:blip>
          <a:srcRect b="0" l="0" r="0" t="0"/>
          <a:stretch/>
        </p:blipFill>
        <p:spPr>
          <a:xfrm>
            <a:off x="0" y="77932"/>
            <a:ext cx="9144000" cy="498763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59" name="Google Shape;259;p31"/>
          <p:cNvSpPr txBox="1"/>
          <p:nvPr>
            <p:ph idx="1" type="body"/>
          </p:nvPr>
        </p:nvSpPr>
        <p:spPr>
          <a:xfrm>
            <a:off x="311700" y="740375"/>
            <a:ext cx="8520600" cy="34164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0"/>
              </a:spcAft>
              <a:buSzPts val="1800"/>
              <a:buNone/>
            </a:pPr>
            <a:r>
              <a:rPr lang="en"/>
              <a:t>The naive assumption states that the occurrences of words in documents are conditionally independent events (on a specific class), and therefore one can replace P(x1 ...xd|c(X) = 1) with d i=1 P(xi|c(X) = 1).</a:t>
            </a:r>
            <a:endParaRPr/>
          </a:p>
          <a:p>
            <a:pPr indent="0" lvl="0" marL="0" rtl="0" algn="l">
              <a:lnSpc>
                <a:spcPct val="115000"/>
              </a:lnSpc>
              <a:spcBef>
                <a:spcPts val="1200"/>
              </a:spcBef>
              <a:spcAft>
                <a:spcPts val="0"/>
              </a:spcAft>
              <a:buSzPts val="1800"/>
              <a:buNone/>
            </a:pPr>
            <a:r>
              <a:rPr lang="en"/>
              <a:t>In cases where such a ranking of the items is needed, the constant of proportionality is no longer irrelevant. This is particularly common in recommendation applications where it is not sufficient to determine the relative probabilities of items belonging to different rating values, but to actually rank them with respect to one another. In such cases, the constant of proportionality needs to be determined. Assume that the constant of proportionality in the relationship above is denoted by K</a:t>
            </a:r>
            <a:endParaRPr/>
          </a:p>
          <a:p>
            <a:pPr indent="0" lvl="0" marL="0" rtl="0" algn="l">
              <a:lnSpc>
                <a:spcPct val="115000"/>
              </a:lnSpc>
              <a:spcBef>
                <a:spcPts val="1200"/>
              </a:spcBef>
              <a:spcAft>
                <a:spcPts val="1200"/>
              </a:spcAft>
              <a:buSzPts val="1800"/>
              <a:buNone/>
            </a:pPr>
            <a:r>
              <a:t/>
            </a:r>
            <a:endParaRPr/>
          </a:p>
        </p:txBody>
      </p:sp>
      <p:pic>
        <p:nvPicPr>
          <p:cNvPr id="260" name="Google Shape;260;p31"/>
          <p:cNvPicPr preferRelativeResize="0"/>
          <p:nvPr/>
        </p:nvPicPr>
        <p:blipFill rotWithShape="1">
          <a:blip r:embed="rId3">
            <a:alphaModFix/>
          </a:blip>
          <a:srcRect b="0" l="0" r="0" t="0"/>
          <a:stretch/>
        </p:blipFill>
        <p:spPr>
          <a:xfrm>
            <a:off x="91575" y="3730024"/>
            <a:ext cx="9144001" cy="131350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66" name="Google Shape;266;p3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267" name="Google Shape;267;p32"/>
          <p:cNvPicPr preferRelativeResize="0"/>
          <p:nvPr/>
        </p:nvPicPr>
        <p:blipFill rotWithShape="1">
          <a:blip r:embed="rId3">
            <a:alphaModFix/>
          </a:blip>
          <a:srcRect b="0" l="0" r="0" t="0"/>
          <a:stretch/>
        </p:blipFill>
        <p:spPr>
          <a:xfrm>
            <a:off x="0" y="866800"/>
            <a:ext cx="9144001" cy="34099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Rule-based Classifiers</a:t>
            </a:r>
            <a:endParaRPr/>
          </a:p>
        </p:txBody>
      </p:sp>
      <p:sp>
        <p:nvSpPr>
          <p:cNvPr id="273" name="Google Shape;273;p3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0"/>
              </a:spcAft>
              <a:buSzPts val="1800"/>
              <a:buNone/>
            </a:pPr>
            <a:r>
              <a:rPr lang="en"/>
              <a:t>Rule-based classifiers in content-based systems are similar to rule-based classifiers in collaborative filtering. In the item-item rules of collaborative filtering, both the antecedents and consequents of rules correspond to ratings of items. The main difference is that the antecedents of the rules in collaborative filtering correspond to the ratings of various items,</a:t>
            </a:r>
            <a:endParaRPr/>
          </a:p>
          <a:p>
            <a:pPr indent="0" lvl="0" marL="0" rtl="0" algn="just">
              <a:lnSpc>
                <a:spcPct val="115000"/>
              </a:lnSpc>
              <a:spcBef>
                <a:spcPts val="1200"/>
              </a:spcBef>
              <a:spcAft>
                <a:spcPts val="0"/>
              </a:spcAft>
              <a:buSzPts val="1800"/>
              <a:buNone/>
            </a:pPr>
            <a:r>
              <a:t/>
            </a:r>
            <a:endParaRPr/>
          </a:p>
          <a:p>
            <a:pPr indent="0" lvl="0" marL="0" rtl="0" algn="just">
              <a:lnSpc>
                <a:spcPct val="115000"/>
              </a:lnSpc>
              <a:spcBef>
                <a:spcPts val="1200"/>
              </a:spcBef>
              <a:spcAft>
                <a:spcPts val="0"/>
              </a:spcAft>
              <a:buSzPts val="1800"/>
              <a:buNone/>
            </a:pPr>
            <a:r>
              <a:rPr lang="en"/>
              <a:t>Item contains keyword set A ⇒ Rating= Like </a:t>
            </a:r>
            <a:endParaRPr/>
          </a:p>
          <a:p>
            <a:pPr indent="0" lvl="0" marL="0" rtl="0" algn="just">
              <a:lnSpc>
                <a:spcPct val="115000"/>
              </a:lnSpc>
              <a:spcBef>
                <a:spcPts val="1200"/>
              </a:spcBef>
              <a:spcAft>
                <a:spcPts val="1200"/>
              </a:spcAft>
              <a:buSzPts val="1800"/>
              <a:buNone/>
            </a:pPr>
            <a:r>
              <a:rPr lang="en"/>
              <a:t>Item contains keyword set B ⇒ Rating=Dislike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79" name="Google Shape;279;p3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The first step is to leverage the active user profile (i.e., training documents) to mine all the rules at a desired level of support and confidence. As in all content-based methods, the rules are specific to the active user at hand. For example, in the case of Table 4.1, the active user seems to be interested in classical music. In this case, an example of a relevant rule, which has 33% support and 100% confidence, is as follows: </a:t>
            </a:r>
            <a:endParaRPr/>
          </a:p>
          <a:p>
            <a:pPr indent="0" lvl="0" marL="0" rtl="0" algn="l">
              <a:lnSpc>
                <a:spcPct val="115000"/>
              </a:lnSpc>
              <a:spcBef>
                <a:spcPts val="1200"/>
              </a:spcBef>
              <a:spcAft>
                <a:spcPts val="1200"/>
              </a:spcAft>
              <a:buSzPts val="1800"/>
              <a:buNone/>
            </a:pPr>
            <a:r>
              <a:rPr lang="en"/>
              <a:t>{Classical, Symphony} ⇒ Like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85" name="Google Shape;285;p3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overall approach for rule-based classification can be described as follows: </a:t>
            </a:r>
            <a:endParaRPr/>
          </a:p>
          <a:p>
            <a:pPr indent="0" lvl="0" marL="0" rtl="0" algn="l">
              <a:lnSpc>
                <a:spcPct val="115000"/>
              </a:lnSpc>
              <a:spcBef>
                <a:spcPts val="1200"/>
              </a:spcBef>
              <a:spcAft>
                <a:spcPts val="0"/>
              </a:spcAft>
              <a:buSzPts val="1800"/>
              <a:buNone/>
            </a:pPr>
            <a:r>
              <a:rPr lang="en"/>
              <a:t>1. (Training phase:) Determine all the relevant rules from the user profile at the desired level of minimum support and confidence from the training data set DL.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rPr lang="en"/>
              <a:t>2. (Testing phase) For each item description in DU , determine the fired rules and an average rating. Rank the items in DU on the basis of this average rating</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91" name="Google Shape;291;p3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Rule 1: {Classical} ⇒ Like (50%, 100%) </a:t>
            </a:r>
            <a:endParaRPr/>
          </a:p>
          <a:p>
            <a:pPr indent="0" lvl="0" marL="0" rtl="0" algn="l">
              <a:lnSpc>
                <a:spcPct val="115000"/>
              </a:lnSpc>
              <a:spcBef>
                <a:spcPts val="1200"/>
              </a:spcBef>
              <a:spcAft>
                <a:spcPts val="0"/>
              </a:spcAft>
              <a:buSzPts val="1800"/>
              <a:buNone/>
            </a:pPr>
            <a:r>
              <a:rPr lang="en"/>
              <a:t>Rule 2: {Symphony} ⇒ Like (33%, 100%) </a:t>
            </a:r>
            <a:endParaRPr/>
          </a:p>
          <a:p>
            <a:pPr indent="0" lvl="0" marL="0" rtl="0" algn="l">
              <a:lnSpc>
                <a:spcPct val="115000"/>
              </a:lnSpc>
              <a:spcBef>
                <a:spcPts val="1200"/>
              </a:spcBef>
              <a:spcAft>
                <a:spcPts val="0"/>
              </a:spcAft>
              <a:buSzPts val="1800"/>
              <a:buNone/>
            </a:pPr>
            <a:r>
              <a:rPr lang="en"/>
              <a:t>Rule 3: {Classical, Symphony} ⇒ Like (33%, 100%) </a:t>
            </a:r>
            <a:endParaRPr/>
          </a:p>
          <a:p>
            <a:pPr indent="0" lvl="0" marL="0" rtl="0" algn="l">
              <a:lnSpc>
                <a:spcPct val="115000"/>
              </a:lnSpc>
              <a:spcBef>
                <a:spcPts val="1200"/>
              </a:spcBef>
              <a:spcAft>
                <a:spcPts val="0"/>
              </a:spcAft>
              <a:buSzPts val="1800"/>
              <a:buNone/>
            </a:pPr>
            <a:r>
              <a:rPr lang="en"/>
              <a:t>Rule 4: {Drums, Guitar} ⇒ Dislike (33%, 100%) </a:t>
            </a:r>
            <a:endParaRPr/>
          </a:p>
          <a:p>
            <a:pPr indent="0" lvl="0" marL="0" rtl="0" algn="l">
              <a:lnSpc>
                <a:spcPct val="115000"/>
              </a:lnSpc>
              <a:spcBef>
                <a:spcPts val="1200"/>
              </a:spcBef>
              <a:spcAft>
                <a:spcPts val="0"/>
              </a:spcAft>
              <a:buSzPts val="1800"/>
              <a:buNone/>
            </a:pPr>
            <a:r>
              <a:rPr lang="en"/>
              <a:t>Rule 5: {Drums} ⇒ Dislike (33%, 100%) </a:t>
            </a:r>
            <a:endParaRPr/>
          </a:p>
          <a:p>
            <a:pPr indent="0" lvl="0" marL="0" rtl="0" algn="l">
              <a:lnSpc>
                <a:spcPct val="115000"/>
              </a:lnSpc>
              <a:spcBef>
                <a:spcPts val="1200"/>
              </a:spcBef>
              <a:spcAft>
                <a:spcPts val="0"/>
              </a:spcAft>
              <a:buSzPts val="1800"/>
              <a:buNone/>
            </a:pPr>
            <a:r>
              <a:rPr lang="en"/>
              <a:t>Rule 6: {Beat} ⇒ Dislike (33%, 100%) </a:t>
            </a:r>
            <a:endParaRPr/>
          </a:p>
          <a:p>
            <a:pPr indent="0" lvl="0" marL="0" rtl="0" algn="l">
              <a:lnSpc>
                <a:spcPct val="115000"/>
              </a:lnSpc>
              <a:spcBef>
                <a:spcPts val="1200"/>
              </a:spcBef>
              <a:spcAft>
                <a:spcPts val="1200"/>
              </a:spcAft>
              <a:buSzPts val="1800"/>
              <a:buNone/>
            </a:pPr>
            <a:r>
              <a:rPr lang="en"/>
              <a:t>Rule 7: {Guitar} ⇒ Dislike (50%, 75%)</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97" name="Google Shape;297;p3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sp>
        <p:nvSpPr>
          <p:cNvPr id="298" name="Google Shape;298;p37"/>
          <p:cNvSpPr txBox="1"/>
          <p:nvPr/>
        </p:nvSpPr>
        <p:spPr>
          <a:xfrm>
            <a:off x="503675" y="1678875"/>
            <a:ext cx="7575300" cy="1569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Arial"/>
                <a:ea typeface="Arial"/>
                <a:cs typeface="Arial"/>
                <a:sym typeface="Arial"/>
              </a:rPr>
              <a:t>It is evident that rule 2 is fired by Test-1, whereas rules 5 and 6 are fired by Test-2. Therefore, Test-1 should be preferred over Test-2 as a recommendation to the active user. Note that the rules fired by Test-1 also provide an understanding of why it should be considered the best recommendation for the active user.</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Regression-Based Models</a:t>
            </a:r>
            <a:endParaRPr/>
          </a:p>
        </p:txBody>
      </p:sp>
      <p:sp>
        <p:nvSpPr>
          <p:cNvPr id="304" name="Google Shape;304;p3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Regression-based models have the merit that they can be used for various types of ratings such as binary ratings, interval-based ratings, or numerical ratings. Large classes of regression models such as linear models, logistic regression models, and ordered probit models can be used to model various types of ratings. Here, we will describe the simplest model, which is referred to as linear regression</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310" name="Google Shape;310;p3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311" name="Google Shape;311;p39"/>
          <p:cNvPicPr preferRelativeResize="0"/>
          <p:nvPr/>
        </p:nvPicPr>
        <p:blipFill rotWithShape="1">
          <a:blip r:embed="rId3">
            <a:alphaModFix/>
          </a:blip>
          <a:srcRect b="0" l="0" r="0" t="0"/>
          <a:stretch/>
        </p:blipFill>
        <p:spPr>
          <a:xfrm>
            <a:off x="712050" y="0"/>
            <a:ext cx="7719901"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71" name="Google Shape;71;p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pic>
        <p:nvPicPr>
          <p:cNvPr id="72" name="Google Shape;72;p4"/>
          <p:cNvPicPr preferRelativeResize="0"/>
          <p:nvPr/>
        </p:nvPicPr>
        <p:blipFill rotWithShape="1">
          <a:blip r:embed="rId3">
            <a:alphaModFix/>
          </a:blip>
          <a:srcRect b="0" l="0" r="0" t="0"/>
          <a:stretch/>
        </p:blipFill>
        <p:spPr>
          <a:xfrm>
            <a:off x="646100" y="465426"/>
            <a:ext cx="8042976" cy="38824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317" name="Google Shape;317;p4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318" name="Google Shape;318;p40"/>
          <p:cNvPicPr preferRelativeResize="0"/>
          <p:nvPr/>
        </p:nvPicPr>
        <p:blipFill rotWithShape="1">
          <a:blip r:embed="rId3">
            <a:alphaModFix/>
          </a:blip>
          <a:srcRect b="0" l="0" r="0" t="0"/>
          <a:stretch/>
        </p:blipFill>
        <p:spPr>
          <a:xfrm>
            <a:off x="419100" y="1085850"/>
            <a:ext cx="8305800" cy="29718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Advantages </a:t>
            </a:r>
            <a:endParaRPr/>
          </a:p>
        </p:txBody>
      </p:sp>
      <p:sp>
        <p:nvSpPr>
          <p:cNvPr id="324" name="Google Shape;324;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fontScale="92500" lnSpcReduction="10000"/>
          </a:bodyPr>
          <a:lstStyle/>
          <a:p>
            <a:pPr indent="0" lvl="0" marL="0" rtl="0" algn="l">
              <a:lnSpc>
                <a:spcPct val="115000"/>
              </a:lnSpc>
              <a:spcBef>
                <a:spcPts val="0"/>
              </a:spcBef>
              <a:spcAft>
                <a:spcPts val="0"/>
              </a:spcAft>
              <a:buSzPct val="108108"/>
              <a:buNone/>
            </a:pPr>
            <a:r>
              <a:rPr lang="en"/>
              <a:t>It is noteworthy that the ratings of the other users usually play no role in a content-based recommendation algorithm.</a:t>
            </a:r>
            <a:endParaRPr/>
          </a:p>
          <a:p>
            <a:pPr indent="0" lvl="0" marL="0" rtl="0" algn="l">
              <a:lnSpc>
                <a:spcPct val="115000"/>
              </a:lnSpc>
              <a:spcBef>
                <a:spcPts val="1200"/>
              </a:spcBef>
              <a:spcAft>
                <a:spcPts val="0"/>
              </a:spcAft>
              <a:buSzPct val="108108"/>
              <a:buNone/>
            </a:pPr>
            <a:r>
              <a:t/>
            </a:r>
            <a:endParaRPr/>
          </a:p>
          <a:p>
            <a:pPr indent="0" lvl="0" marL="0" rtl="0" algn="l">
              <a:lnSpc>
                <a:spcPct val="115000"/>
              </a:lnSpc>
              <a:spcBef>
                <a:spcPts val="1200"/>
              </a:spcBef>
              <a:spcAft>
                <a:spcPts val="1200"/>
              </a:spcAft>
              <a:buSzPct val="108108"/>
              <a:buNone/>
            </a:pPr>
            <a:r>
              <a:rPr lang="en"/>
              <a:t>This is both an advantage and a disadvantage, depending on the scenario at hand. On the one hand, in cold-start scenarios, where little information about the ratings of other users is available, such an approach can still be used as long as sufficient information about the user’s own interests are available. This, at least, partially alleviates the cold-start problem when the number of other users in the recommender system is small. Furthermore, when an item is new, it is not possible to obtain the ratings of other users for that item. Content-based methods enable recommendations in such settings because they can extract the attributes from the new item, and use them to make predictions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Disadvantages </a:t>
            </a:r>
            <a:endParaRPr/>
          </a:p>
          <a:p>
            <a:pPr indent="0" lvl="0" marL="0" rtl="0" algn="l">
              <a:lnSpc>
                <a:spcPct val="100000"/>
              </a:lnSpc>
              <a:spcBef>
                <a:spcPts val="0"/>
              </a:spcBef>
              <a:spcAft>
                <a:spcPts val="0"/>
              </a:spcAft>
              <a:buSzPct val="111111"/>
              <a:buNone/>
            </a:pPr>
            <a:r>
              <a:t/>
            </a:r>
            <a:endParaRPr/>
          </a:p>
        </p:txBody>
      </p:sp>
      <p:sp>
        <p:nvSpPr>
          <p:cNvPr id="330" name="Google Shape;330;p4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On the other hand, the cold-start problem for new users cannot be addressed with content-based recommender systems.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rPr lang="en"/>
              <a:t>Furthermore, by not using the ratings of other users, one reduces the diversity and novelty of the recommended items. In many cases, the recommended items may be obvious items for the user, or they may be other items that the user has consumed before. This is because the content attributes will always recommend items with similar attributes to what the user has seen in the past</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336" name="Google Shape;336;p4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fontScale="77500" lnSpcReduction="20000"/>
          </a:bodyPr>
          <a:lstStyle/>
          <a:p>
            <a:pPr indent="-228600" lvl="0" marL="457200" rtl="0" algn="l">
              <a:lnSpc>
                <a:spcPct val="115000"/>
              </a:lnSpc>
              <a:spcBef>
                <a:spcPts val="1500"/>
              </a:spcBef>
              <a:spcAft>
                <a:spcPts val="0"/>
              </a:spcAft>
              <a:buClr>
                <a:srgbClr val="0D0D0D"/>
              </a:buClr>
              <a:buSzPct val="100000"/>
              <a:buFont typeface="Roboto"/>
              <a:buNone/>
            </a:pPr>
            <a:r>
              <a:rPr lang="en" sz="1200">
                <a:solidFill>
                  <a:srgbClr val="0D0D0D"/>
                </a:solidFill>
                <a:highlight>
                  <a:srgbClr val="FFFFFF"/>
                </a:highlight>
                <a:latin typeface="Roboto"/>
                <a:ea typeface="Roboto"/>
                <a:cs typeface="Roboto"/>
                <a:sym typeface="Roboto"/>
              </a:rPr>
              <a:t>Informing Recommendation Algorithms: UGC provides valuable data points that recommendation algorithms can analyze to understand user preferences and behaviors. By incorporating user reviews, ratings, comments, and interactions, recommendation systems can better tailor their suggestions to individual users' tastes and needs.</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ct val="100000"/>
              <a:buFont typeface="Roboto"/>
              <a:buNone/>
            </a:pPr>
            <a:r>
              <a:rPr lang="en" sz="1200">
                <a:solidFill>
                  <a:srgbClr val="0D0D0D"/>
                </a:solidFill>
                <a:highlight>
                  <a:srgbClr val="FFFFFF"/>
                </a:highlight>
                <a:latin typeface="Roboto"/>
                <a:ea typeface="Roboto"/>
                <a:cs typeface="Roboto"/>
                <a:sym typeface="Roboto"/>
              </a:rPr>
              <a:t>Enhancing Personalization: UGC enriches the personalization capabilities of recommendation systems by offering insights into users' diverse interests and preferences. By leveraging UGC, recommendation algorithms can deliver more relevant and targeted recommendations, increasing user satisfaction and engagement.</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ct val="100000"/>
              <a:buFont typeface="Roboto"/>
              <a:buNone/>
            </a:pPr>
            <a:r>
              <a:rPr lang="en" sz="1200">
                <a:solidFill>
                  <a:srgbClr val="0D0D0D"/>
                </a:solidFill>
                <a:highlight>
                  <a:srgbClr val="FFFFFF"/>
                </a:highlight>
                <a:latin typeface="Roboto"/>
                <a:ea typeface="Roboto"/>
                <a:cs typeface="Roboto"/>
                <a:sym typeface="Roboto"/>
              </a:rPr>
              <a:t>Building Trust and Credibility: User-generated reviews and recommendations carry significant weight in building trust and credibility. Consumers often rely on the experiences and opinions of their peers when making purchasing decisions. By showcasing UGC, recommendation systems can instill confidence in their suggestions and encourage users to explore recommended content or products.</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ct val="100000"/>
              <a:buFont typeface="Roboto"/>
              <a:buNone/>
            </a:pPr>
            <a:r>
              <a:rPr lang="en" sz="1200">
                <a:solidFill>
                  <a:srgbClr val="0D0D0D"/>
                </a:solidFill>
                <a:highlight>
                  <a:srgbClr val="FFFFFF"/>
                </a:highlight>
                <a:latin typeface="Roboto"/>
                <a:ea typeface="Roboto"/>
                <a:cs typeface="Roboto"/>
                <a:sym typeface="Roboto"/>
              </a:rPr>
              <a:t>Diversifying Recommendations: UGC helps recommendation systems avoid homogeneity by diversifying the range of content and products suggested to users. By considering a broader spectrum of user-generated feedback, recommendation algorithms can offer more varied and inclusive recommendations, catering to the diverse preferences of their user base.</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ct val="100000"/>
              <a:buFont typeface="Roboto"/>
              <a:buNone/>
            </a:pPr>
            <a:r>
              <a:rPr lang="en" sz="1200">
                <a:solidFill>
                  <a:srgbClr val="0D0D0D"/>
                </a:solidFill>
                <a:highlight>
                  <a:srgbClr val="FFFFFF"/>
                </a:highlight>
                <a:latin typeface="Roboto"/>
                <a:ea typeface="Roboto"/>
                <a:cs typeface="Roboto"/>
                <a:sym typeface="Roboto"/>
              </a:rPr>
              <a:t>Enabling Social Influence: UGC facilitates social influence within recommendation systems. Users are influenced by the preferences and behaviors of their peers, making user-generated reviews, ratings, and recommendations powerful drivers of decision-making. Recommendation systems leverage this social influence to guide users towards content or products that align with popular sentiment or peer endorsement.</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ct val="100000"/>
              <a:buFont typeface="Roboto"/>
              <a:buNone/>
            </a:pPr>
            <a:r>
              <a:rPr lang="en" sz="1200">
                <a:solidFill>
                  <a:srgbClr val="0D0D0D"/>
                </a:solidFill>
                <a:highlight>
                  <a:srgbClr val="FFFFFF"/>
                </a:highlight>
                <a:latin typeface="Roboto"/>
                <a:ea typeface="Roboto"/>
                <a:cs typeface="Roboto"/>
                <a:sym typeface="Roboto"/>
              </a:rPr>
              <a:t>Feedback Loop for Improvement: User-generated feedback serves as a feedback loop for recommendation systems, enabling continuous improvement and refinement. By analyzing UGC data, recommendation algorithms can identify patterns, trends, and areas for enhancement. This iterative process ensures that recommendation systems evolve to better meet user needs and preferences over time.</a:t>
            </a:r>
            <a:endParaRPr sz="1200">
              <a:solidFill>
                <a:srgbClr val="0D0D0D"/>
              </a:solidFill>
              <a:highlight>
                <a:srgbClr val="FFFFFF"/>
              </a:highlight>
              <a:latin typeface="Roboto"/>
              <a:ea typeface="Roboto"/>
              <a:cs typeface="Roboto"/>
              <a:sym typeface="Roboto"/>
            </a:endParaRPr>
          </a:p>
          <a:p>
            <a:pPr indent="-228600" lvl="0" marL="457200" rtl="0" algn="l">
              <a:lnSpc>
                <a:spcPct val="115000"/>
              </a:lnSpc>
              <a:spcBef>
                <a:spcPts val="0"/>
              </a:spcBef>
              <a:spcAft>
                <a:spcPts val="0"/>
              </a:spcAft>
              <a:buClr>
                <a:srgbClr val="0D0D0D"/>
              </a:buClr>
              <a:buSzPct val="100000"/>
              <a:buFont typeface="Roboto"/>
              <a:buNone/>
            </a:pPr>
            <a:r>
              <a:rPr lang="en" sz="1200">
                <a:solidFill>
                  <a:srgbClr val="0D0D0D"/>
                </a:solidFill>
                <a:highlight>
                  <a:srgbClr val="FFFFFF"/>
                </a:highlight>
                <a:latin typeface="Roboto"/>
                <a:ea typeface="Roboto"/>
                <a:cs typeface="Roboto"/>
                <a:sym typeface="Roboto"/>
              </a:rPr>
              <a:t>Fostering Community Engagement: UGC fosters a sense of community and belonging within recommendation systems. Users can engage with each other through comments, discussions, and interactions around recommended content or products. This sense of community encourages user participation, generates valuable UGC, and enhances the overall user experience.</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1200"/>
              </a:spcAft>
              <a:buSzPct val="129032"/>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Introduction </a:t>
            </a:r>
            <a:endParaRPr/>
          </a:p>
        </p:txBody>
      </p:sp>
      <p:sp>
        <p:nvSpPr>
          <p:cNvPr id="342" name="Google Shape;342;p4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0"/>
              </a:spcAft>
              <a:buSzPts val="1800"/>
              <a:buNone/>
            </a:pPr>
            <a:r>
              <a:rPr lang="en"/>
              <a:t> The ratings of other users may not be required to make meaningful recommendations</a:t>
            </a:r>
            <a:endParaRPr/>
          </a:p>
          <a:p>
            <a:pPr indent="0" lvl="0" marL="0" rtl="0" algn="just">
              <a:lnSpc>
                <a:spcPct val="115000"/>
              </a:lnSpc>
              <a:spcBef>
                <a:spcPts val="1200"/>
              </a:spcBef>
              <a:spcAft>
                <a:spcPts val="0"/>
              </a:spcAft>
              <a:buSzPts val="1800"/>
              <a:buNone/>
            </a:pPr>
            <a:r>
              <a:rPr lang="en"/>
              <a:t>Content-based recommender systems try to match users to items that are similar to what they have liked in the past. This similarity is not necessarily based on rating correlations across users but on the basis of the attributes of the objects liked by the user. </a:t>
            </a:r>
            <a:endParaRPr/>
          </a:p>
          <a:p>
            <a:pPr indent="0" lvl="0" marL="0" rtl="0" algn="just">
              <a:lnSpc>
                <a:spcPct val="115000"/>
              </a:lnSpc>
              <a:spcBef>
                <a:spcPts val="1200"/>
              </a:spcBef>
              <a:spcAft>
                <a:spcPts val="1200"/>
              </a:spcAft>
              <a:buSzPts val="1800"/>
              <a:buNone/>
            </a:pPr>
            <a:r>
              <a:rPr lang="en"/>
              <a:t>Unlike collaborative systems, which explicitly leverage the ratings of other users in addition to that of the target user, content-based systems largely focus on the target user’s own ratings and the attributes of the items liked by the user</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348" name="Google Shape;348;p47"/>
          <p:cNvSpPr txBox="1"/>
          <p:nvPr>
            <p:ph idx="1" type="body"/>
          </p:nvPr>
        </p:nvSpPr>
        <p:spPr>
          <a:xfrm>
            <a:off x="311700" y="117025"/>
            <a:ext cx="8520600" cy="4452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At the most basic level, content-based systems are dependent on two sources of data: </a:t>
            </a:r>
            <a:endParaRPr/>
          </a:p>
          <a:p>
            <a:pPr indent="0" lvl="0" marL="0" rtl="0" algn="l">
              <a:lnSpc>
                <a:spcPct val="115000"/>
              </a:lnSpc>
              <a:spcBef>
                <a:spcPts val="1200"/>
              </a:spcBef>
              <a:spcAft>
                <a:spcPts val="0"/>
              </a:spcAft>
              <a:buSzPts val="1800"/>
              <a:buNone/>
            </a:pPr>
            <a:r>
              <a:rPr lang="en"/>
              <a:t>1. The first source of data is a description of various items in terms of content-centric attributes. An example of such a representation could be the text description of an item by the manufacturer.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rPr lang="en"/>
              <a:t>2. The second source of data is a user profile, which is generated from user feedback about various items. The user feedback might be explicit or implicit. Explicit feedback may correspond to ratings, whereas implicit feedback may correspond to user actions. The ratings are collected in a way similar to collaborative systems.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Uses of content based systems</a:t>
            </a:r>
            <a:endParaRPr/>
          </a:p>
          <a:p>
            <a:pPr indent="0" lvl="0" marL="0" rtl="0" algn="l">
              <a:lnSpc>
                <a:spcPct val="100000"/>
              </a:lnSpc>
              <a:spcBef>
                <a:spcPts val="0"/>
              </a:spcBef>
              <a:spcAft>
                <a:spcPts val="0"/>
              </a:spcAft>
              <a:buSzPct val="111111"/>
              <a:buNone/>
            </a:pPr>
            <a:r>
              <a:t/>
            </a:r>
            <a:endParaRPr/>
          </a:p>
        </p:txBody>
      </p:sp>
      <p:sp>
        <p:nvSpPr>
          <p:cNvPr id="354" name="Google Shape;354;p4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20000"/>
          </a:bodyPr>
          <a:lstStyle/>
          <a:p>
            <a:pPr indent="0" lvl="0" marL="0" rtl="0" algn="just">
              <a:lnSpc>
                <a:spcPct val="115000"/>
              </a:lnSpc>
              <a:spcBef>
                <a:spcPts val="0"/>
              </a:spcBef>
              <a:spcAft>
                <a:spcPts val="0"/>
              </a:spcAft>
              <a:buSzPts val="1800"/>
              <a:buNone/>
            </a:pPr>
            <a:r>
              <a:rPr lang="en"/>
              <a:t>Content-based systems are largely used in scenarios in which a significant amount of attribute information is available at hand. In many cases, these attributes are keywords, which are extracted from the product descriptions. In fact, the vast majority of contentbased systems extract text attributes from the underlying objects. Content-based systems are, therefore, particularly well suited to giving recommendations in text-rich and unstructured domains. A classical example of the use of such systems is in the recommendation of Web pages.</a:t>
            </a:r>
            <a:endParaRPr/>
          </a:p>
          <a:p>
            <a:pPr indent="0" lvl="0" marL="0" rtl="0" algn="just">
              <a:lnSpc>
                <a:spcPct val="115000"/>
              </a:lnSpc>
              <a:spcBef>
                <a:spcPts val="1200"/>
              </a:spcBef>
              <a:spcAft>
                <a:spcPts val="0"/>
              </a:spcAft>
              <a:buSzPts val="1800"/>
              <a:buNone/>
            </a:pPr>
            <a:r>
              <a:t/>
            </a:r>
            <a:endParaRPr/>
          </a:p>
          <a:p>
            <a:pPr indent="0" lvl="0" marL="0" rtl="0" algn="just">
              <a:lnSpc>
                <a:spcPct val="115000"/>
              </a:lnSpc>
              <a:spcBef>
                <a:spcPts val="1200"/>
              </a:spcBef>
              <a:spcAft>
                <a:spcPts val="1200"/>
              </a:spcAft>
              <a:buSzPts val="1800"/>
              <a:buNone/>
            </a:pPr>
            <a:r>
              <a:rPr b="1" lang="en" sz="2200"/>
              <a:t>Content-based systems are closely related to knowledge-based recommender systems.</a:t>
            </a:r>
            <a:endParaRPr b="1" sz="22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360" name="Google Shape;360;p4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361" name="Google Shape;361;p49"/>
          <p:cNvPicPr preferRelativeResize="0"/>
          <p:nvPr/>
        </p:nvPicPr>
        <p:blipFill rotWithShape="1">
          <a:blip r:embed="rId3">
            <a:alphaModFix/>
          </a:blip>
          <a:srcRect b="0" l="0" r="0" t="0"/>
          <a:stretch/>
        </p:blipFill>
        <p:spPr>
          <a:xfrm>
            <a:off x="0" y="1283029"/>
            <a:ext cx="9144000" cy="2577442"/>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Basic Components of Content-Based Systems</a:t>
            </a:r>
            <a:endParaRPr/>
          </a:p>
        </p:txBody>
      </p:sp>
      <p:sp>
        <p:nvSpPr>
          <p:cNvPr id="367" name="Google Shape;367;p5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0"/>
              </a:spcAft>
              <a:buSzPts val="1800"/>
              <a:buNone/>
            </a:pPr>
            <a:r>
              <a:rPr lang="en"/>
              <a:t>preferred to convert the item descriptions into keywords</a:t>
            </a:r>
            <a:endParaRPr/>
          </a:p>
          <a:p>
            <a:pPr indent="0" lvl="0" marL="0" rtl="0" algn="l">
              <a:lnSpc>
                <a:spcPct val="115000"/>
              </a:lnSpc>
              <a:spcBef>
                <a:spcPts val="1200"/>
              </a:spcBef>
              <a:spcAft>
                <a:spcPts val="0"/>
              </a:spcAft>
              <a:buSzPts val="1800"/>
              <a:buNone/>
            </a:pPr>
            <a:r>
              <a:rPr lang="en"/>
              <a:t>natural applications of content-based systems are also text-centric.</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rPr lang="en"/>
              <a:t>text classification and regression modeling methods remain the most widely used tools for creating content-based recommender systems.</a:t>
            </a:r>
            <a:endParaRPr/>
          </a:p>
          <a:p>
            <a:pPr indent="0" lvl="0" marL="0" rtl="0" algn="l">
              <a:lnSpc>
                <a:spcPct val="115000"/>
              </a:lnSpc>
              <a:spcBef>
                <a:spcPts val="1200"/>
              </a:spcBef>
              <a:spcAft>
                <a:spcPts val="0"/>
              </a:spcAft>
              <a:buSzPts val="1800"/>
              <a:buNone/>
            </a:pPr>
            <a:r>
              <a:t/>
            </a:r>
            <a:endParaRPr/>
          </a:p>
          <a:p>
            <a:pPr indent="-342900" lvl="0" marL="457200" rtl="0" algn="l">
              <a:lnSpc>
                <a:spcPct val="115000"/>
              </a:lnSpc>
              <a:spcBef>
                <a:spcPts val="1200"/>
              </a:spcBef>
              <a:spcAft>
                <a:spcPts val="0"/>
              </a:spcAft>
              <a:buSzPts val="1800"/>
              <a:buChar char="●"/>
            </a:pPr>
            <a:r>
              <a:rPr lang="en"/>
              <a:t>(offline) preprocessing portion, </a:t>
            </a:r>
            <a:endParaRPr/>
          </a:p>
          <a:p>
            <a:pPr indent="-342900" lvl="0" marL="457200" rtl="0" algn="l">
              <a:lnSpc>
                <a:spcPct val="115000"/>
              </a:lnSpc>
              <a:spcBef>
                <a:spcPts val="0"/>
              </a:spcBef>
              <a:spcAft>
                <a:spcPts val="0"/>
              </a:spcAft>
              <a:buSzPts val="1800"/>
              <a:buChar char="●"/>
            </a:pPr>
            <a:r>
              <a:rPr lang="en"/>
              <a:t>(offline) learning portion, </a:t>
            </a:r>
            <a:endParaRPr/>
          </a:p>
          <a:p>
            <a:pPr indent="-342900" lvl="0" marL="457200" rtl="0" algn="l">
              <a:lnSpc>
                <a:spcPct val="115000"/>
              </a:lnSpc>
              <a:spcBef>
                <a:spcPts val="0"/>
              </a:spcBef>
              <a:spcAft>
                <a:spcPts val="0"/>
              </a:spcAft>
              <a:buSzPts val="1800"/>
              <a:buChar char="●"/>
            </a:pPr>
            <a:r>
              <a:rPr lang="en"/>
              <a:t>(online)  prediction portion.</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lang="en" sz="2220"/>
              <a:t>The various components of content-based systems are as follows:</a:t>
            </a:r>
            <a:endParaRPr sz="2220"/>
          </a:p>
        </p:txBody>
      </p:sp>
      <p:sp>
        <p:nvSpPr>
          <p:cNvPr id="373" name="Google Shape;373;p5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p>
          <a:p>
            <a:pPr indent="0" lvl="0" marL="0" rtl="0" algn="l">
              <a:lnSpc>
                <a:spcPct val="115000"/>
              </a:lnSpc>
              <a:spcBef>
                <a:spcPts val="1200"/>
              </a:spcBef>
              <a:spcAft>
                <a:spcPts val="0"/>
              </a:spcAft>
              <a:buSzPts val="1800"/>
              <a:buNone/>
            </a:pPr>
            <a:r>
              <a:rPr lang="en"/>
              <a:t>1. Preprocessing and feature extraction:</a:t>
            </a:r>
            <a:endParaRPr/>
          </a:p>
          <a:p>
            <a:pPr indent="0" lvl="0" marL="0" rtl="0" algn="l">
              <a:lnSpc>
                <a:spcPct val="115000"/>
              </a:lnSpc>
              <a:spcBef>
                <a:spcPts val="1200"/>
              </a:spcBef>
              <a:spcAft>
                <a:spcPts val="0"/>
              </a:spcAft>
              <a:buSzPts val="1800"/>
              <a:buNone/>
            </a:pPr>
            <a:r>
              <a:rPr lang="en"/>
              <a:t>2. Content-based learning of user profiles:</a:t>
            </a:r>
            <a:endParaRPr/>
          </a:p>
          <a:p>
            <a:pPr indent="0" lvl="0" marL="0" rtl="0" algn="l">
              <a:lnSpc>
                <a:spcPct val="115000"/>
              </a:lnSpc>
              <a:spcBef>
                <a:spcPts val="1200"/>
              </a:spcBef>
              <a:spcAft>
                <a:spcPts val="1200"/>
              </a:spcAft>
              <a:buSzPts val="1800"/>
              <a:buNone/>
            </a:pPr>
            <a:r>
              <a:rPr lang="en"/>
              <a:t>3. Filtering and recommendation: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78" name="Google Shape;78;p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pic>
        <p:nvPicPr>
          <p:cNvPr id="79" name="Google Shape;79;p5"/>
          <p:cNvPicPr preferRelativeResize="0"/>
          <p:nvPr/>
        </p:nvPicPr>
        <p:blipFill rotWithShape="1">
          <a:blip r:embed="rId3">
            <a:alphaModFix/>
          </a:blip>
          <a:srcRect b="0" l="0" r="0" t="0"/>
          <a:stretch/>
        </p:blipFill>
        <p:spPr>
          <a:xfrm>
            <a:off x="560070" y="0"/>
            <a:ext cx="8023860" cy="514350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388620" lvl="0" marL="457200" rtl="0" algn="l">
              <a:lnSpc>
                <a:spcPct val="100000"/>
              </a:lnSpc>
              <a:spcBef>
                <a:spcPts val="0"/>
              </a:spcBef>
              <a:spcAft>
                <a:spcPts val="0"/>
              </a:spcAft>
              <a:buSzPct val="100000"/>
              <a:buAutoNum type="arabicPeriod"/>
            </a:pPr>
            <a:r>
              <a:rPr lang="en"/>
              <a:t>Preprocessing and Feature Extraction</a:t>
            </a:r>
            <a:endParaRPr/>
          </a:p>
        </p:txBody>
      </p:sp>
      <p:sp>
        <p:nvSpPr>
          <p:cNvPr id="379" name="Google Shape;379;p5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800"/>
              <a:buNone/>
            </a:pPr>
            <a:r>
              <a:rPr lang="en">
                <a:solidFill>
                  <a:schemeClr val="dk1"/>
                </a:solidFill>
              </a:rPr>
              <a:t>1.1 Feature Extraction</a:t>
            </a:r>
            <a:endParaRPr>
              <a:solidFill>
                <a:schemeClr val="dk1"/>
              </a:solidFill>
            </a:endParaRPr>
          </a:p>
          <a:p>
            <a:pPr indent="-342900" lvl="0" marL="457200" rtl="0" algn="l">
              <a:lnSpc>
                <a:spcPct val="115000"/>
              </a:lnSpc>
              <a:spcBef>
                <a:spcPts val="1200"/>
              </a:spcBef>
              <a:spcAft>
                <a:spcPts val="0"/>
              </a:spcAft>
              <a:buClr>
                <a:schemeClr val="dk1"/>
              </a:buClr>
              <a:buSzPts val="1800"/>
              <a:buChar char="●"/>
            </a:pPr>
            <a:r>
              <a:rPr lang="en">
                <a:solidFill>
                  <a:schemeClr val="dk1"/>
                </a:solidFill>
              </a:rPr>
              <a:t> the descriptions of various items are extracted</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the most common approach is to extract keywords from the underlying data</a:t>
            </a:r>
            <a:endParaRPr>
              <a:solidFill>
                <a:schemeClr val="dk1"/>
              </a:solidFill>
            </a:endParaRPr>
          </a:p>
          <a:p>
            <a:pPr indent="-328655" lvl="2" marL="1371600" rtl="0" algn="l">
              <a:lnSpc>
                <a:spcPct val="115000"/>
              </a:lnSpc>
              <a:spcBef>
                <a:spcPts val="0"/>
              </a:spcBef>
              <a:spcAft>
                <a:spcPts val="0"/>
              </a:spcAft>
              <a:buClr>
                <a:schemeClr val="dk1"/>
              </a:buClr>
              <a:buSzPts val="1576"/>
              <a:buChar char="■"/>
            </a:pPr>
            <a:r>
              <a:rPr lang="en" sz="1575">
                <a:solidFill>
                  <a:schemeClr val="dk1"/>
                </a:solidFill>
              </a:rPr>
              <a:t>descriptions of the books and keywords describing the content, title, and author. In some cases, these descriptions can be converted into a bag of keywords</a:t>
            </a:r>
            <a:endParaRPr sz="1575">
              <a:solidFill>
                <a:schemeClr val="dk1"/>
              </a:solidFill>
            </a:endParaRPr>
          </a:p>
          <a:p>
            <a:pPr indent="-328655" lvl="0" marL="457200" rtl="0" algn="l">
              <a:lnSpc>
                <a:spcPct val="115000"/>
              </a:lnSpc>
              <a:spcBef>
                <a:spcPts val="0"/>
              </a:spcBef>
              <a:spcAft>
                <a:spcPts val="0"/>
              </a:spcAft>
              <a:buClr>
                <a:schemeClr val="dk1"/>
              </a:buClr>
              <a:buSzPts val="1576"/>
              <a:buChar char="●"/>
            </a:pPr>
            <a:r>
              <a:rPr lang="en" sz="1575">
                <a:solidFill>
                  <a:schemeClr val="dk1"/>
                </a:solidFill>
              </a:rPr>
              <a:t>Feature weighting is closely related to feature selection, in that the former is a soft version of the latter. In the latter case, attributes are either included or not included depending on their relevance, whereas in the former case, features are given differential weight depending on their importance. </a:t>
            </a:r>
            <a:endParaRPr sz="1575">
              <a:solidFill>
                <a:schemeClr val="dk1"/>
              </a:solidFill>
            </a:endParaRPr>
          </a:p>
          <a:p>
            <a:pPr indent="0" lvl="0" marL="0" rtl="0" algn="l">
              <a:lnSpc>
                <a:spcPct val="115000"/>
              </a:lnSpc>
              <a:spcBef>
                <a:spcPts val="1200"/>
              </a:spcBef>
              <a:spcAft>
                <a:spcPts val="1200"/>
              </a:spcAft>
              <a:buSzPts val="1800"/>
              <a:buNone/>
            </a:pPr>
            <a:r>
              <a:t/>
            </a:r>
            <a:endParaRPr sz="1575">
              <a:solidFill>
                <a:schemeClr val="dk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SzPct val="197530"/>
              <a:buNone/>
            </a:pPr>
            <a:r>
              <a:rPr lang="en"/>
              <a:t>Example of Product Recommendation : IMDb rating</a:t>
            </a:r>
            <a:r>
              <a:rPr lang="en" sz="1575"/>
              <a:t> </a:t>
            </a:r>
            <a:endParaRPr sz="1575"/>
          </a:p>
          <a:p>
            <a:pPr indent="0" lvl="0" marL="914400" rtl="0" algn="l">
              <a:lnSpc>
                <a:spcPct val="115000"/>
              </a:lnSpc>
              <a:spcBef>
                <a:spcPts val="1200"/>
              </a:spcBef>
              <a:spcAft>
                <a:spcPts val="1200"/>
              </a:spcAft>
              <a:buSzPct val="111111"/>
              <a:buNone/>
            </a:pPr>
            <a:r>
              <a:t/>
            </a:r>
            <a:endParaRPr/>
          </a:p>
        </p:txBody>
      </p:sp>
      <p:sp>
        <p:nvSpPr>
          <p:cNvPr id="385" name="Google Shape;385;p5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1. Domain-specific knowledge can be used to decide the relative importance of keywords. For example, the title of the movie and the primary actor may be given more weight than the words in the description. In many cases, this process is done in a heuristic way with trial and error. </a:t>
            </a:r>
            <a:endParaRPr/>
          </a:p>
          <a:p>
            <a:pPr indent="0" lvl="0" marL="0" rtl="0" algn="l">
              <a:lnSpc>
                <a:spcPct val="115000"/>
              </a:lnSpc>
              <a:spcBef>
                <a:spcPts val="1200"/>
              </a:spcBef>
              <a:spcAft>
                <a:spcPts val="1200"/>
              </a:spcAft>
              <a:buSzPts val="1800"/>
              <a:buNone/>
            </a:pPr>
            <a:r>
              <a:rPr lang="en"/>
              <a:t>2. In many cases, it may be possible to learn the relative importance of various features in an automated way. This process is referred to as feature weighting, which is closely related to feature selection. Both feature weighting and feature selection are described in a later section.</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SzPct val="111111"/>
              <a:buNone/>
            </a:pPr>
            <a:r>
              <a:rPr lang="en"/>
              <a:t>Example of Web Page Recommendation</a:t>
            </a:r>
            <a:endParaRPr/>
          </a:p>
        </p:txBody>
      </p:sp>
      <p:sp>
        <p:nvSpPr>
          <p:cNvPr id="391" name="Google Shape;391;p54"/>
          <p:cNvSpPr txBox="1"/>
          <p:nvPr>
            <p:ph idx="1" type="body"/>
          </p:nvPr>
        </p:nvSpPr>
        <p:spPr>
          <a:xfrm>
            <a:off x="311700" y="1152475"/>
            <a:ext cx="8520600" cy="3909600"/>
          </a:xfrm>
          <a:prstGeom prst="rect">
            <a:avLst/>
          </a:prstGeom>
          <a:noFill/>
          <a:ln>
            <a:noFill/>
          </a:ln>
        </p:spPr>
        <p:txBody>
          <a:bodyPr anchorCtr="0" anchor="t" bIns="91425" lIns="91425" spcFirstLastPara="1" rIns="91425" wrap="square" tIns="91425">
            <a:normAutofit fontScale="85000" lnSpcReduction="10000"/>
          </a:bodyPr>
          <a:lstStyle/>
          <a:p>
            <a:pPr indent="0" lvl="0" marL="0" rtl="0" algn="l">
              <a:lnSpc>
                <a:spcPct val="115000"/>
              </a:lnSpc>
              <a:spcBef>
                <a:spcPts val="0"/>
              </a:spcBef>
              <a:spcAft>
                <a:spcPts val="0"/>
              </a:spcAft>
              <a:buSzPct val="117647"/>
              <a:buNone/>
            </a:pPr>
            <a:r>
              <a:rPr lang="en"/>
              <a:t>Web documents require specialized preprocessing techniques because of some common properties of their structure and the richness of the links inside them. Two major aspects of Web document preprocessing include the removal of specific parts of the documents (e.g., tags) that are not useful and the leveraging of the actual structure of the document.</a:t>
            </a:r>
            <a:endParaRPr/>
          </a:p>
          <a:p>
            <a:pPr indent="-325755" lvl="0" marL="457200" rtl="0" algn="l">
              <a:lnSpc>
                <a:spcPct val="115000"/>
              </a:lnSpc>
              <a:spcBef>
                <a:spcPts val="1200"/>
              </a:spcBef>
              <a:spcAft>
                <a:spcPts val="0"/>
              </a:spcAft>
              <a:buSzPct val="100000"/>
              <a:buChar char="●"/>
            </a:pPr>
            <a:r>
              <a:rPr lang="en"/>
              <a:t>For example, the title of a document is considered more important than the body and is weighted more heavily</a:t>
            </a:r>
            <a:endParaRPr/>
          </a:p>
          <a:p>
            <a:pPr indent="-325755" lvl="0" marL="457200" rtl="0" algn="l">
              <a:lnSpc>
                <a:spcPct val="115000"/>
              </a:lnSpc>
              <a:spcBef>
                <a:spcPts val="0"/>
              </a:spcBef>
              <a:spcAft>
                <a:spcPts val="0"/>
              </a:spcAft>
              <a:buSzPct val="100000"/>
              <a:buChar char="●"/>
            </a:pPr>
            <a:r>
              <a:rPr lang="en"/>
              <a:t>Anchor text contains a description of the Web page pointed to by a link. Because of its descriptive nature, it is considered important, but it is sometimes not relevant to the topic of the page itself. Therefore, it is often removed from the text of the document.</a:t>
            </a:r>
            <a:endParaRPr/>
          </a:p>
          <a:p>
            <a:pPr indent="-325755" lvl="0" marL="457200" rtl="0" algn="l">
              <a:lnSpc>
                <a:spcPct val="115000"/>
              </a:lnSpc>
              <a:spcBef>
                <a:spcPts val="0"/>
              </a:spcBef>
              <a:spcAft>
                <a:spcPts val="0"/>
              </a:spcAft>
              <a:buSzPct val="100000"/>
              <a:buChar char="●"/>
            </a:pPr>
            <a:r>
              <a:rPr lang="en"/>
              <a:t>where possible, anchor text could even be added to the text of the document to which it points.</a:t>
            </a:r>
            <a:endParaRPr/>
          </a:p>
          <a:p>
            <a:pPr indent="-325755" lvl="0" marL="457200" rtl="0" algn="l">
              <a:lnSpc>
                <a:spcPct val="115000"/>
              </a:lnSpc>
              <a:spcBef>
                <a:spcPts val="0"/>
              </a:spcBef>
              <a:spcAft>
                <a:spcPts val="0"/>
              </a:spcAft>
              <a:buSzPct val="100000"/>
              <a:buChar char="●"/>
            </a:pPr>
            <a:r>
              <a:rPr lang="en"/>
              <a:t>the structure of the layout is learned from the documents at the site by extracting tag trees from the site. Other main blocks are then extracted through the use of the tree-matching algorithm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Example of Music Recommendation</a:t>
            </a:r>
            <a:endParaRPr/>
          </a:p>
        </p:txBody>
      </p:sp>
      <p:sp>
        <p:nvSpPr>
          <p:cNvPr id="397" name="Google Shape;397;p5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The user feedback is used to build a more refined model for music recommendation</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rPr lang="en"/>
              <a:t>Pandora Internet radio</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2 Feature Representation and Cleaning</a:t>
            </a:r>
            <a:endParaRPr/>
          </a:p>
        </p:txBody>
      </p:sp>
      <p:sp>
        <p:nvSpPr>
          <p:cNvPr id="403" name="Google Shape;403;p5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15000"/>
              </a:lnSpc>
              <a:spcBef>
                <a:spcPts val="0"/>
              </a:spcBef>
              <a:spcAft>
                <a:spcPts val="0"/>
              </a:spcAft>
              <a:buSzPct val="97297"/>
              <a:buNone/>
            </a:pPr>
            <a:r>
              <a:rPr lang="en" sz="2000">
                <a:solidFill>
                  <a:schemeClr val="dk1"/>
                </a:solidFill>
              </a:rPr>
              <a:t> There are several steps in the cleaning process: </a:t>
            </a:r>
            <a:endParaRPr sz="2000">
              <a:solidFill>
                <a:schemeClr val="dk1"/>
              </a:solidFill>
            </a:endParaRPr>
          </a:p>
          <a:p>
            <a:pPr indent="0" lvl="0" marL="0" rtl="0" algn="l">
              <a:lnSpc>
                <a:spcPct val="115000"/>
              </a:lnSpc>
              <a:spcBef>
                <a:spcPts val="1200"/>
              </a:spcBef>
              <a:spcAft>
                <a:spcPts val="0"/>
              </a:spcAft>
              <a:buSzPct val="97297"/>
              <a:buNone/>
            </a:pPr>
            <a:r>
              <a:rPr lang="en" sz="2000">
                <a:solidFill>
                  <a:schemeClr val="dk1"/>
                </a:solidFill>
              </a:rPr>
              <a:t>1. Stop-word removal</a:t>
            </a:r>
            <a:endParaRPr sz="2000">
              <a:solidFill>
                <a:schemeClr val="dk1"/>
              </a:solidFill>
            </a:endParaRPr>
          </a:p>
          <a:p>
            <a:pPr indent="0" lvl="0" marL="0" rtl="0" algn="l">
              <a:lnSpc>
                <a:spcPct val="115000"/>
              </a:lnSpc>
              <a:spcBef>
                <a:spcPts val="1200"/>
              </a:spcBef>
              <a:spcAft>
                <a:spcPts val="0"/>
              </a:spcAft>
              <a:buSzPct val="97297"/>
              <a:buNone/>
            </a:pPr>
            <a:r>
              <a:rPr lang="en" sz="2000">
                <a:solidFill>
                  <a:schemeClr val="dk1"/>
                </a:solidFill>
              </a:rPr>
              <a:t>2. Stemming</a:t>
            </a:r>
            <a:endParaRPr sz="2000">
              <a:solidFill>
                <a:schemeClr val="dk1"/>
              </a:solidFill>
            </a:endParaRPr>
          </a:p>
          <a:p>
            <a:pPr indent="0" lvl="0" marL="0" rtl="0" algn="l">
              <a:lnSpc>
                <a:spcPct val="115000"/>
              </a:lnSpc>
              <a:spcBef>
                <a:spcPts val="1200"/>
              </a:spcBef>
              <a:spcAft>
                <a:spcPts val="0"/>
              </a:spcAft>
              <a:buSzPct val="97297"/>
              <a:buNone/>
            </a:pPr>
            <a:r>
              <a:rPr lang="en" sz="2000">
                <a:solidFill>
                  <a:schemeClr val="dk1"/>
                </a:solidFill>
              </a:rPr>
              <a:t>3. Phrase extraction</a:t>
            </a:r>
            <a:endParaRPr sz="2000">
              <a:solidFill>
                <a:schemeClr val="dk1"/>
              </a:solidFill>
            </a:endParaRPr>
          </a:p>
          <a:p>
            <a:pPr indent="0" lvl="0" marL="0" rtl="0" algn="l">
              <a:lnSpc>
                <a:spcPct val="115000"/>
              </a:lnSpc>
              <a:spcBef>
                <a:spcPts val="1200"/>
              </a:spcBef>
              <a:spcAft>
                <a:spcPts val="0"/>
              </a:spcAft>
              <a:buSzPct val="97297"/>
              <a:buNone/>
            </a:pPr>
            <a:r>
              <a:t/>
            </a:r>
            <a:endParaRPr sz="2000">
              <a:solidFill>
                <a:schemeClr val="dk1"/>
              </a:solidFill>
            </a:endParaRPr>
          </a:p>
          <a:p>
            <a:pPr indent="0" lvl="0" marL="0" rtl="0" algn="l">
              <a:lnSpc>
                <a:spcPct val="115000"/>
              </a:lnSpc>
              <a:spcBef>
                <a:spcPts val="1200"/>
              </a:spcBef>
              <a:spcAft>
                <a:spcPts val="1200"/>
              </a:spcAft>
              <a:buSzPct val="97297"/>
              <a:buNone/>
            </a:pPr>
            <a:r>
              <a:rPr lang="en" sz="2000">
                <a:solidFill>
                  <a:schemeClr val="dk1"/>
                </a:solidFill>
              </a:rPr>
              <a:t>After executing these steps, the keywords are converted into a vector-space representation. Each word is also referred to as a term. In the vector-space representation, documents are represented as bags of words, together with their frequencies. </a:t>
            </a:r>
            <a:endParaRPr sz="2000">
              <a:solidFill>
                <a:schemeClr val="dk1"/>
              </a:solidFill>
            </a:endParaRPr>
          </a:p>
        </p:txBody>
      </p:sp>
      <p:sp>
        <p:nvSpPr>
          <p:cNvPr id="404" name="Google Shape;404;p56"/>
          <p:cNvSpPr/>
          <p:nvPr/>
        </p:nvSpPr>
        <p:spPr>
          <a:xfrm>
            <a:off x="4141250" y="1628000"/>
            <a:ext cx="4399200" cy="12822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0" i="0" lang="en" sz="1900" u="none" cap="none" strike="noStrike">
                <a:solidFill>
                  <a:srgbClr val="000000"/>
                </a:solidFill>
                <a:latin typeface="Arial"/>
                <a:ea typeface="Arial"/>
                <a:cs typeface="Arial"/>
                <a:sym typeface="Arial"/>
              </a:rPr>
              <a:t>commonly occurring words are often statistically less discriminative</a:t>
            </a:r>
            <a:endParaRPr b="0" i="0" sz="19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900"/>
              <a:buFont typeface="Arial"/>
              <a:buNone/>
            </a:pPr>
            <a:r>
              <a:rPr b="0" i="0" lang="en" sz="1900" u="none" cap="none" strike="noStrike">
                <a:solidFill>
                  <a:srgbClr val="000000"/>
                </a:solidFill>
                <a:latin typeface="Arial"/>
                <a:ea typeface="Arial"/>
                <a:cs typeface="Arial"/>
                <a:sym typeface="Arial"/>
              </a:rPr>
              <a:t>:s</a:t>
            </a:r>
            <a:r>
              <a:rPr b="0" i="0" lang="en" sz="1500" u="none" cap="none" strike="noStrike">
                <a:solidFill>
                  <a:srgbClr val="000000"/>
                </a:solidFill>
                <a:latin typeface="Arial"/>
                <a:ea typeface="Arial"/>
                <a:cs typeface="Arial"/>
                <a:sym typeface="Arial"/>
              </a:rPr>
              <a:t>uch words are often discounted by down-weighting. </a:t>
            </a:r>
            <a:endParaRPr b="0" i="0" sz="1500" u="none" cap="none" strike="noStrike">
              <a:solidFill>
                <a:srgbClr val="000000"/>
              </a:solidFill>
              <a:latin typeface="Arial"/>
              <a:ea typeface="Arial"/>
              <a:cs typeface="Arial"/>
              <a:sym typeface="Arial"/>
            </a:endParaRPr>
          </a:p>
        </p:txBody>
      </p:sp>
      <p:sp>
        <p:nvSpPr>
          <p:cNvPr id="405" name="Google Shape;405;p56"/>
          <p:cNvSpPr/>
          <p:nvPr/>
        </p:nvSpPr>
        <p:spPr>
          <a:xfrm>
            <a:off x="2782875" y="1628000"/>
            <a:ext cx="1221000" cy="2442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56"/>
          <p:cNvSpPr txBox="1"/>
          <p:nvPr/>
        </p:nvSpPr>
        <p:spPr>
          <a:xfrm>
            <a:off x="5865925" y="2910200"/>
            <a:ext cx="1694100" cy="15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Arial"/>
                <a:ea typeface="Arial"/>
                <a:cs typeface="Arial"/>
                <a:sym typeface="Arial"/>
              </a:rPr>
              <a:t>Soft </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How are words discounted?</a:t>
            </a:r>
            <a:endParaRPr/>
          </a:p>
        </p:txBody>
      </p:sp>
      <p:sp>
        <p:nvSpPr>
          <p:cNvPr id="412" name="Google Shape;412;p5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inverse document frequency</a:t>
            </a:r>
            <a:endParaRPr/>
          </a:p>
          <a:p>
            <a:pPr indent="0" lvl="0" marL="0" rtl="0" algn="l">
              <a:lnSpc>
                <a:spcPct val="115000"/>
              </a:lnSpc>
              <a:spcBef>
                <a:spcPts val="1200"/>
              </a:spcBef>
              <a:spcAft>
                <a:spcPts val="1200"/>
              </a:spcAft>
              <a:buSzPts val="1800"/>
              <a:buNone/>
            </a:pPr>
            <a:r>
              <a:t/>
            </a:r>
            <a:endParaRPr/>
          </a:p>
        </p:txBody>
      </p:sp>
      <p:pic>
        <p:nvPicPr>
          <p:cNvPr id="413" name="Google Shape;413;p57"/>
          <p:cNvPicPr preferRelativeResize="0"/>
          <p:nvPr/>
        </p:nvPicPr>
        <p:blipFill rotWithShape="1">
          <a:blip r:embed="rId3">
            <a:alphaModFix/>
          </a:blip>
          <a:srcRect b="0" l="0" r="0" t="0"/>
          <a:stretch/>
        </p:blipFill>
        <p:spPr>
          <a:xfrm>
            <a:off x="0" y="627634"/>
            <a:ext cx="9144000" cy="3888233"/>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5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419" name="Google Shape;419;p5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420" name="Google Shape;420;p58"/>
          <p:cNvPicPr preferRelativeResize="0"/>
          <p:nvPr/>
        </p:nvPicPr>
        <p:blipFill rotWithShape="1">
          <a:blip r:embed="rId3">
            <a:alphaModFix/>
          </a:blip>
          <a:srcRect b="0" l="0" r="0" t="0"/>
          <a:stretch/>
        </p:blipFill>
        <p:spPr>
          <a:xfrm>
            <a:off x="0" y="1589368"/>
            <a:ext cx="9143999" cy="1964765"/>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5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 Collecting User Likes and Dislikes</a:t>
            </a:r>
            <a:endParaRPr/>
          </a:p>
        </p:txBody>
      </p:sp>
      <p:sp>
        <p:nvSpPr>
          <p:cNvPr id="426" name="Google Shape;426;p5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0"/>
              </a:spcAft>
              <a:buSzPts val="1800"/>
              <a:buNone/>
            </a:pPr>
            <a:r>
              <a:rPr lang="en"/>
              <a:t>Aside from the content about the items, it is also necessary to collect data about the user likes and dislikes for the recommendation process. The data collection is done during the offline phase, whereas recommendations are determined during the online phase when a specific user is interacting with the system.</a:t>
            </a:r>
            <a:endParaRPr/>
          </a:p>
          <a:p>
            <a:pPr indent="0" lvl="0" marL="0" rtl="0" algn="l">
              <a:lnSpc>
                <a:spcPct val="115000"/>
              </a:lnSpc>
              <a:spcBef>
                <a:spcPts val="1200"/>
              </a:spcBef>
              <a:spcAft>
                <a:spcPts val="0"/>
              </a:spcAft>
              <a:buSzPts val="1800"/>
              <a:buNone/>
            </a:pPr>
            <a:r>
              <a:rPr lang="en"/>
              <a:t>The data about user likes and dislikes can take on any of the following forms</a:t>
            </a:r>
            <a:endParaRPr/>
          </a:p>
          <a:p>
            <a:pPr indent="0" lvl="0" marL="0" rtl="0" algn="l">
              <a:lnSpc>
                <a:spcPct val="115000"/>
              </a:lnSpc>
              <a:spcBef>
                <a:spcPts val="1200"/>
              </a:spcBef>
              <a:spcAft>
                <a:spcPts val="0"/>
              </a:spcAft>
              <a:buSzPts val="1800"/>
              <a:buNone/>
            </a:pPr>
            <a:r>
              <a:rPr lang="en"/>
              <a:t>Rating </a:t>
            </a:r>
            <a:endParaRPr/>
          </a:p>
          <a:p>
            <a:pPr indent="0" lvl="0" marL="0" rtl="0" algn="l">
              <a:lnSpc>
                <a:spcPct val="115000"/>
              </a:lnSpc>
              <a:spcBef>
                <a:spcPts val="1200"/>
              </a:spcBef>
              <a:spcAft>
                <a:spcPts val="0"/>
              </a:spcAft>
              <a:buSzPts val="1800"/>
              <a:buNone/>
            </a:pPr>
            <a:r>
              <a:rPr lang="en"/>
              <a:t>Implicit feedback</a:t>
            </a:r>
            <a:endParaRPr/>
          </a:p>
          <a:p>
            <a:pPr indent="0" lvl="0" marL="0" rtl="0" algn="l">
              <a:lnSpc>
                <a:spcPct val="115000"/>
              </a:lnSpc>
              <a:spcBef>
                <a:spcPts val="1200"/>
              </a:spcBef>
              <a:spcAft>
                <a:spcPts val="0"/>
              </a:spcAft>
              <a:buSzPts val="1800"/>
              <a:buNone/>
            </a:pPr>
            <a:r>
              <a:rPr lang="en"/>
              <a:t>Text opinions</a:t>
            </a:r>
            <a:endParaRPr/>
          </a:p>
          <a:p>
            <a:pPr indent="0" lvl="0" marL="0" rtl="0" algn="l">
              <a:lnSpc>
                <a:spcPct val="115000"/>
              </a:lnSpc>
              <a:spcBef>
                <a:spcPts val="1200"/>
              </a:spcBef>
              <a:spcAft>
                <a:spcPts val="1200"/>
              </a:spcAft>
              <a:buSzPts val="1800"/>
              <a:buNone/>
            </a:pPr>
            <a:r>
              <a:rPr lang="en"/>
              <a:t>Cases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6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 Supervised Feature Selection and Weighting</a:t>
            </a:r>
            <a:endParaRPr/>
          </a:p>
        </p:txBody>
      </p:sp>
      <p:sp>
        <p:nvSpPr>
          <p:cNvPr id="432" name="Google Shape;432;p6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0"/>
              </a:spcAft>
              <a:buSzPts val="1800"/>
              <a:buNone/>
            </a:pPr>
            <a:r>
              <a:rPr lang="en"/>
              <a:t>The goal of feature selection and weighting is to ensure that only the most informative words are retained in the vector-space representation.</a:t>
            </a:r>
            <a:endParaRPr/>
          </a:p>
          <a:p>
            <a:pPr indent="0" lvl="0" marL="0" rtl="0" algn="just">
              <a:lnSpc>
                <a:spcPct val="115000"/>
              </a:lnSpc>
              <a:spcBef>
                <a:spcPts val="1200"/>
              </a:spcBef>
              <a:spcAft>
                <a:spcPts val="1200"/>
              </a:spcAft>
              <a:buSzPts val="1800"/>
              <a:buNone/>
            </a:pPr>
            <a:r>
              <a:rPr lang="en"/>
              <a:t>The basic idea is that the noisy words often result in overfitting and should therefore be removed a priori. This is particularly important, considering the fact that the number of documents available to learn a particular user profile is often not very large. When the number of documents available for learning is small, the tendency of the model to overfit will be greater. Therefore, it is crucial to reduce the size of the feature space</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6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438" name="Google Shape;438;p61"/>
          <p:cNvSpPr txBox="1"/>
          <p:nvPr>
            <p:ph idx="1" type="body"/>
          </p:nvPr>
        </p:nvSpPr>
        <p:spPr>
          <a:xfrm>
            <a:off x="311700" y="1152475"/>
            <a:ext cx="8520600" cy="39909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15000"/>
              </a:lnSpc>
              <a:spcBef>
                <a:spcPts val="0"/>
              </a:spcBef>
              <a:spcAft>
                <a:spcPts val="0"/>
              </a:spcAft>
              <a:buSzPct val="104487"/>
              <a:buNone/>
            </a:pPr>
            <a:r>
              <a:rPr lang="en" sz="2461"/>
              <a:t>One is feature selection, which corresponds to the removal of words. The second is feature weighting, which involves giving greater importance to words. Note that stop-word removal and the use of inverse-document frequency are examples of feature selection and weighting, respectively</a:t>
            </a:r>
            <a:endParaRPr sz="2461"/>
          </a:p>
          <a:p>
            <a:pPr indent="0" lvl="0" marL="0" rtl="0" algn="l">
              <a:lnSpc>
                <a:spcPct val="115000"/>
              </a:lnSpc>
              <a:spcBef>
                <a:spcPts val="1200"/>
              </a:spcBef>
              <a:spcAft>
                <a:spcPts val="0"/>
              </a:spcAft>
              <a:buSzPct val="104487"/>
              <a:buNone/>
            </a:pPr>
            <a:r>
              <a:rPr lang="en" sz="2461"/>
              <a:t>However, these are unsupervised ways of feature selection and weighting, where user feedback is given no importance. In this section, we will study supervised methods for feature selection, which take the user ratings into account for evaluating feature informativeness.</a:t>
            </a:r>
            <a:endParaRPr sz="2461"/>
          </a:p>
          <a:p>
            <a:pPr indent="-308610" lvl="0" marL="457200" rtl="0" algn="l">
              <a:lnSpc>
                <a:spcPct val="115000"/>
              </a:lnSpc>
              <a:spcBef>
                <a:spcPts val="1200"/>
              </a:spcBef>
              <a:spcAft>
                <a:spcPts val="0"/>
              </a:spcAft>
              <a:buSzPct val="62326"/>
              <a:buChar char="●"/>
            </a:pPr>
            <a:r>
              <a:rPr lang="en"/>
              <a:t> </a:t>
            </a:r>
            <a:r>
              <a:rPr lang="en" sz="2280"/>
              <a:t>Gini Index</a:t>
            </a:r>
            <a:endParaRPr sz="2280"/>
          </a:p>
          <a:p>
            <a:pPr indent="-329946" lvl="0" marL="457200" rtl="0" algn="l">
              <a:lnSpc>
                <a:spcPct val="115000"/>
              </a:lnSpc>
              <a:spcBef>
                <a:spcPts val="0"/>
              </a:spcBef>
              <a:spcAft>
                <a:spcPts val="0"/>
              </a:spcAft>
              <a:buSzPct val="100000"/>
              <a:buChar char="●"/>
            </a:pPr>
            <a:r>
              <a:rPr lang="en" sz="2280"/>
              <a:t> Entropy</a:t>
            </a:r>
            <a:endParaRPr sz="2280"/>
          </a:p>
          <a:p>
            <a:pPr indent="-329946" lvl="0" marL="457200" rtl="0" algn="l">
              <a:lnSpc>
                <a:spcPct val="115000"/>
              </a:lnSpc>
              <a:spcBef>
                <a:spcPts val="0"/>
              </a:spcBef>
              <a:spcAft>
                <a:spcPts val="0"/>
              </a:spcAft>
              <a:buSzPct val="100000"/>
              <a:buChar char="●"/>
            </a:pPr>
            <a:r>
              <a:rPr lang="en" sz="2280"/>
              <a:t>χ2-Statistic</a:t>
            </a:r>
            <a:endParaRPr sz="2280"/>
          </a:p>
          <a:p>
            <a:pPr indent="-329946" lvl="0" marL="457200" rtl="0" algn="l">
              <a:lnSpc>
                <a:spcPct val="115000"/>
              </a:lnSpc>
              <a:spcBef>
                <a:spcPts val="0"/>
              </a:spcBef>
              <a:spcAft>
                <a:spcPts val="0"/>
              </a:spcAft>
              <a:buSzPct val="100000"/>
              <a:buChar char="●"/>
            </a:pPr>
            <a:r>
              <a:rPr lang="en" sz="2280"/>
              <a:t>Normalized Deviation</a:t>
            </a:r>
            <a:endParaRPr sz="2280"/>
          </a:p>
          <a:p>
            <a:pPr indent="-329946" lvl="0" marL="457200" rtl="0" algn="l">
              <a:lnSpc>
                <a:spcPct val="115000"/>
              </a:lnSpc>
              <a:spcBef>
                <a:spcPts val="0"/>
              </a:spcBef>
              <a:spcAft>
                <a:spcPts val="0"/>
              </a:spcAft>
              <a:buSzPct val="100000"/>
              <a:buChar char="●"/>
            </a:pPr>
            <a:r>
              <a:rPr lang="en" sz="2280"/>
              <a:t>Feature Weighting </a:t>
            </a:r>
            <a:endParaRPr sz="2280"/>
          </a:p>
          <a:p>
            <a:pPr indent="0" lvl="0" marL="0" rtl="0" algn="l">
              <a:lnSpc>
                <a:spcPct val="115000"/>
              </a:lnSpc>
              <a:spcBef>
                <a:spcPts val="1200"/>
              </a:spcBef>
              <a:spcAft>
                <a:spcPts val="1200"/>
              </a:spcAft>
              <a:buSzPct val="142857"/>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85" name="Google Shape;85;p6"/>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pic>
        <p:nvPicPr>
          <p:cNvPr id="86" name="Google Shape;86;p6"/>
          <p:cNvPicPr preferRelativeResize="0"/>
          <p:nvPr/>
        </p:nvPicPr>
        <p:blipFill rotWithShape="1">
          <a:blip r:embed="rId3">
            <a:alphaModFix/>
          </a:blip>
          <a:srcRect b="0" l="0" r="0" t="0"/>
          <a:stretch/>
        </p:blipFill>
        <p:spPr>
          <a:xfrm>
            <a:off x="538163" y="1052513"/>
            <a:ext cx="8067675" cy="2276475"/>
          </a:xfrm>
          <a:prstGeom prst="rect">
            <a:avLst/>
          </a:prstGeom>
          <a:noFill/>
          <a:ln>
            <a:noFill/>
          </a:ln>
        </p:spPr>
      </p:pic>
      <p:sp>
        <p:nvSpPr>
          <p:cNvPr id="87" name="Google Shape;87;p6"/>
          <p:cNvSpPr txBox="1"/>
          <p:nvPr/>
        </p:nvSpPr>
        <p:spPr>
          <a:xfrm>
            <a:off x="-70325" y="4146350"/>
            <a:ext cx="4197300" cy="61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Arial"/>
                <a:ea typeface="Arial"/>
                <a:cs typeface="Arial"/>
                <a:sym typeface="Arial"/>
              </a:rPr>
              <a:t>Borrows techniques from Information Retrieval systems</a:t>
            </a:r>
            <a:endParaRPr b="0" i="0" sz="1800" u="none" cap="none" strike="noStrike">
              <a:solidFill>
                <a:schemeClr val="dk2"/>
              </a:solidFill>
              <a:latin typeface="Arial"/>
              <a:ea typeface="Arial"/>
              <a:cs typeface="Arial"/>
              <a:sym typeface="Arial"/>
            </a:endParaRPr>
          </a:p>
        </p:txBody>
      </p:sp>
      <p:sp>
        <p:nvSpPr>
          <p:cNvPr id="88" name="Google Shape;88;p6"/>
          <p:cNvSpPr txBox="1"/>
          <p:nvPr/>
        </p:nvSpPr>
        <p:spPr>
          <a:xfrm>
            <a:off x="4050675" y="3329000"/>
            <a:ext cx="53217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Arial"/>
                <a:ea typeface="Arial"/>
                <a:cs typeface="Arial"/>
                <a:sym typeface="Arial"/>
              </a:rPr>
              <a:t>Item descriptions coming from InformationSource are processed by the  CONTENT ANALYZER,that extracts features(keywords,n-grams,concepts,...) from unstructured text to produce a structured item representation, stored in the repository Represented Items.</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6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Gini index</a:t>
            </a:r>
            <a:endParaRPr/>
          </a:p>
        </p:txBody>
      </p:sp>
      <p:sp>
        <p:nvSpPr>
          <p:cNvPr id="444" name="Google Shape;444;p6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445" name="Google Shape;445;p62"/>
          <p:cNvPicPr preferRelativeResize="0"/>
          <p:nvPr/>
        </p:nvPicPr>
        <p:blipFill rotWithShape="1">
          <a:blip r:embed="rId3">
            <a:alphaModFix/>
          </a:blip>
          <a:srcRect b="0" l="0" r="0" t="0"/>
          <a:stretch/>
        </p:blipFill>
        <p:spPr>
          <a:xfrm>
            <a:off x="364563" y="1170125"/>
            <a:ext cx="8315325" cy="1581150"/>
          </a:xfrm>
          <a:prstGeom prst="rect">
            <a:avLst/>
          </a:prstGeom>
          <a:noFill/>
          <a:ln>
            <a:noFill/>
          </a:ln>
        </p:spPr>
      </p:pic>
      <p:pic>
        <p:nvPicPr>
          <p:cNvPr id="446" name="Google Shape;446;p62"/>
          <p:cNvPicPr preferRelativeResize="0"/>
          <p:nvPr/>
        </p:nvPicPr>
        <p:blipFill rotWithShape="1">
          <a:blip r:embed="rId4">
            <a:alphaModFix/>
          </a:blip>
          <a:srcRect b="0" l="0" r="0" t="0"/>
          <a:stretch/>
        </p:blipFill>
        <p:spPr>
          <a:xfrm>
            <a:off x="621750" y="3009900"/>
            <a:ext cx="8058150" cy="16002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6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452" name="Google Shape;452;p6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453" name="Google Shape;453;p63"/>
          <p:cNvPicPr preferRelativeResize="0"/>
          <p:nvPr/>
        </p:nvPicPr>
        <p:blipFill rotWithShape="1">
          <a:blip r:embed="rId3">
            <a:alphaModFix/>
          </a:blip>
          <a:srcRect b="0" l="0" r="0" t="0"/>
          <a:stretch/>
        </p:blipFill>
        <p:spPr>
          <a:xfrm>
            <a:off x="533400" y="1333500"/>
            <a:ext cx="8077200" cy="2476500"/>
          </a:xfrm>
          <a:prstGeom prst="rect">
            <a:avLst/>
          </a:prstGeom>
          <a:noFill/>
          <a:ln>
            <a:noFill/>
          </a:ln>
        </p:spPr>
      </p:pic>
      <p:sp>
        <p:nvSpPr>
          <p:cNvPr id="454" name="Google Shape;454;p63"/>
          <p:cNvSpPr txBox="1"/>
          <p:nvPr/>
        </p:nvSpPr>
        <p:spPr>
          <a:xfrm>
            <a:off x="3149175" y="4634750"/>
            <a:ext cx="4120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Arial"/>
                <a:ea typeface="Arial"/>
                <a:cs typeface="Arial"/>
                <a:sym typeface="Arial"/>
              </a:rPr>
              <a:t>Same as Gini Index </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7"/>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94" name="Google Shape;94;p7"/>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pic>
        <p:nvPicPr>
          <p:cNvPr id="95" name="Google Shape;95;p7"/>
          <p:cNvPicPr preferRelativeResize="0"/>
          <p:nvPr/>
        </p:nvPicPr>
        <p:blipFill rotWithShape="1">
          <a:blip r:embed="rId3">
            <a:alphaModFix/>
          </a:blip>
          <a:srcRect b="0" l="0" r="0" t="0"/>
          <a:stretch/>
        </p:blipFill>
        <p:spPr>
          <a:xfrm>
            <a:off x="581025" y="1271601"/>
            <a:ext cx="7981950" cy="2874750"/>
          </a:xfrm>
          <a:prstGeom prst="rect">
            <a:avLst/>
          </a:prstGeom>
          <a:noFill/>
          <a:ln>
            <a:noFill/>
          </a:ln>
        </p:spPr>
      </p:pic>
      <p:sp>
        <p:nvSpPr>
          <p:cNvPr id="96" name="Google Shape;96;p7"/>
          <p:cNvSpPr txBox="1"/>
          <p:nvPr/>
        </p:nvSpPr>
        <p:spPr>
          <a:xfrm>
            <a:off x="0" y="0"/>
            <a:ext cx="3000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Arial"/>
                <a:ea typeface="Arial"/>
                <a:cs typeface="Arial"/>
                <a:sym typeface="Arial"/>
              </a:rPr>
              <a:t>like/dislike</a:t>
            </a:r>
            <a:endParaRPr b="0" i="0" sz="1400" u="none" cap="none" strike="noStrike">
              <a:solidFill>
                <a:srgbClr val="000000"/>
              </a:solidFill>
              <a:latin typeface="Arial"/>
              <a:ea typeface="Arial"/>
              <a:cs typeface="Arial"/>
              <a:sym typeface="Arial"/>
            </a:endParaRPr>
          </a:p>
        </p:txBody>
      </p:sp>
      <p:sp>
        <p:nvSpPr>
          <p:cNvPr id="97" name="Google Shape;97;p7"/>
          <p:cNvSpPr txBox="1"/>
          <p:nvPr/>
        </p:nvSpPr>
        <p:spPr>
          <a:xfrm>
            <a:off x="1449950" y="-30750"/>
            <a:ext cx="30000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200"/>
              <a:buFont typeface="Arial"/>
              <a:buNone/>
            </a:pPr>
            <a:r>
              <a:rPr b="0" i="0" lang="en" sz="2200" u="none" cap="none" strike="noStrike">
                <a:solidFill>
                  <a:schemeClr val="dk1"/>
                </a:solidFill>
                <a:latin typeface="Arial"/>
                <a:ea typeface="Arial"/>
                <a:cs typeface="Arial"/>
                <a:sym typeface="Arial"/>
              </a:rPr>
              <a:t>ratings</a:t>
            </a:r>
            <a:endParaRPr b="0" i="0" sz="100" u="none" cap="none" strike="noStrike">
              <a:solidFill>
                <a:srgbClr val="000000"/>
              </a:solidFill>
              <a:latin typeface="Arial"/>
              <a:ea typeface="Arial"/>
              <a:cs typeface="Arial"/>
              <a:sym typeface="Arial"/>
            </a:endParaRPr>
          </a:p>
        </p:txBody>
      </p:sp>
      <p:sp>
        <p:nvSpPr>
          <p:cNvPr id="98" name="Google Shape;98;p7"/>
          <p:cNvSpPr txBox="1"/>
          <p:nvPr/>
        </p:nvSpPr>
        <p:spPr>
          <a:xfrm>
            <a:off x="3072000" y="-30750"/>
            <a:ext cx="30000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200"/>
              <a:buFont typeface="Arial"/>
              <a:buNone/>
            </a:pPr>
            <a:r>
              <a:rPr b="0" i="0" lang="en" sz="2200" u="none" cap="none" strike="noStrike">
                <a:solidFill>
                  <a:schemeClr val="dk1"/>
                </a:solidFill>
                <a:latin typeface="Arial"/>
                <a:ea typeface="Arial"/>
                <a:cs typeface="Arial"/>
                <a:sym typeface="Arial"/>
              </a:rPr>
              <a:t>Text comments</a:t>
            </a:r>
            <a:endParaRPr b="0" i="0" sz="1400" u="none" cap="none" strike="noStrike">
              <a:solidFill>
                <a:srgbClr val="000000"/>
              </a:solidFill>
              <a:latin typeface="Arial"/>
              <a:ea typeface="Arial"/>
              <a:cs typeface="Arial"/>
              <a:sym typeface="Arial"/>
            </a:endParaRPr>
          </a:p>
        </p:txBody>
      </p:sp>
      <p:sp>
        <p:nvSpPr>
          <p:cNvPr id="99" name="Google Shape;99;p7"/>
          <p:cNvSpPr txBox="1"/>
          <p:nvPr/>
        </p:nvSpPr>
        <p:spPr>
          <a:xfrm>
            <a:off x="539275" y="513850"/>
            <a:ext cx="3373200" cy="52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Arial"/>
                <a:ea typeface="Arial"/>
                <a:cs typeface="Arial"/>
                <a:sym typeface="Arial"/>
              </a:rPr>
              <a:t>Explicit feedback</a:t>
            </a:r>
            <a:endParaRPr b="0" i="0" sz="1800" u="none" cap="none" strike="noStrike">
              <a:solidFill>
                <a:schemeClr val="dk2"/>
              </a:solidFill>
              <a:latin typeface="Arial"/>
              <a:ea typeface="Arial"/>
              <a:cs typeface="Arial"/>
              <a:sym typeface="Arial"/>
            </a:endParaRPr>
          </a:p>
        </p:txBody>
      </p:sp>
      <p:sp>
        <p:nvSpPr>
          <p:cNvPr id="100" name="Google Shape;100;p7"/>
          <p:cNvSpPr txBox="1"/>
          <p:nvPr/>
        </p:nvSpPr>
        <p:spPr>
          <a:xfrm>
            <a:off x="5301000" y="513850"/>
            <a:ext cx="3373200" cy="52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Arial"/>
                <a:ea typeface="Arial"/>
                <a:cs typeface="Arial"/>
                <a:sym typeface="Arial"/>
              </a:rPr>
              <a:t>Implicit feedback</a:t>
            </a:r>
            <a:endParaRPr b="0" i="0" sz="1800" u="none" cap="none" strike="noStrike">
              <a:solidFill>
                <a:schemeClr val="dk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106" name="Google Shape;106;p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pic>
        <p:nvPicPr>
          <p:cNvPr id="107" name="Google Shape;107;p8"/>
          <p:cNvPicPr preferRelativeResize="0"/>
          <p:nvPr/>
        </p:nvPicPr>
        <p:blipFill rotWithShape="1">
          <a:blip r:embed="rId3">
            <a:alphaModFix/>
          </a:blip>
          <a:srcRect b="0" l="0" r="0" t="0"/>
          <a:stretch/>
        </p:blipFill>
        <p:spPr>
          <a:xfrm>
            <a:off x="0" y="1404132"/>
            <a:ext cx="9144001" cy="233523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113" name="Google Shape;113;p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pic>
        <p:nvPicPr>
          <p:cNvPr id="114" name="Google Shape;114;p9"/>
          <p:cNvPicPr preferRelativeResize="0"/>
          <p:nvPr/>
        </p:nvPicPr>
        <p:blipFill rotWithShape="1">
          <a:blip r:embed="rId3">
            <a:alphaModFix/>
          </a:blip>
          <a:srcRect b="0" l="0" r="0" t="0"/>
          <a:stretch/>
        </p:blipFill>
        <p:spPr>
          <a:xfrm>
            <a:off x="99802" y="0"/>
            <a:ext cx="8944395"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